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61" r:id="rId3"/>
    <p:sldId id="262" r:id="rId4"/>
    <p:sldId id="273" r:id="rId5"/>
    <p:sldId id="257" r:id="rId6"/>
    <p:sldId id="278" r:id="rId7"/>
    <p:sldId id="280" r:id="rId8"/>
    <p:sldId id="275" r:id="rId9"/>
    <p:sldId id="276" r:id="rId10"/>
    <p:sldId id="277" r:id="rId11"/>
    <p:sldId id="272" r:id="rId12"/>
  </p:sldIdLst>
  <p:sldSz cx="12192000" cy="6858000"/>
  <p:notesSz cx="6858000" cy="9144000"/>
  <p:embeddedFontLst>
    <p:embeddedFont>
      <p:font typeface="Lato" panose="020F0502020204030203" pitchFamily="34" charset="0"/>
      <p:regular r:id="rId14"/>
      <p:bold r:id="rId15"/>
      <p:italic r:id="rId16"/>
      <p:boldItalic r:id="rId17"/>
    </p:embeddedFont>
    <p:embeddedFont>
      <p:font typeface="Trebuchet MS" panose="020B0603020202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6576"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jr8Fu5jHKwk3WTPTX+pD62MsT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2B7FD0-02FC-46BB-87BE-C0AA23F835A2}">
  <a:tblStyle styleId="{D82B7FD0-02FC-46BB-87BE-C0AA23F835A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p:scale>
          <a:sx n="70" d="100"/>
          <a:sy n="70" d="100"/>
        </p:scale>
        <p:origin x="1138" y="226"/>
      </p:cViewPr>
      <p:guideLst>
        <p:guide orient="horz" pos="2160"/>
        <p:guide pos="65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1DDEF184-1FEF-A371-651F-E1106D8094B3}"/>
            </a:ext>
          </a:extLst>
        </p:cNvPr>
        <p:cNvGrpSpPr/>
        <p:nvPr/>
      </p:nvGrpSpPr>
      <p:grpSpPr>
        <a:xfrm>
          <a:off x="0" y="0"/>
          <a:ext cx="0" cy="0"/>
          <a:chOff x="0" y="0"/>
          <a:chExt cx="0" cy="0"/>
        </a:xfrm>
      </p:grpSpPr>
      <p:sp>
        <p:nvSpPr>
          <p:cNvPr id="317" name="Google Shape;317;p7:notes">
            <a:extLst>
              <a:ext uri="{FF2B5EF4-FFF2-40B4-BE49-F238E27FC236}">
                <a16:creationId xmlns:a16="http://schemas.microsoft.com/office/drawing/2014/main" id="{F7635F1C-D522-3501-905C-3A1B96F88C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7:notes">
            <a:extLst>
              <a:ext uri="{FF2B5EF4-FFF2-40B4-BE49-F238E27FC236}">
                <a16:creationId xmlns:a16="http://schemas.microsoft.com/office/drawing/2014/main" id="{DF0CFB62-EDC3-579C-E531-D532BFB0A5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702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4" name="Google Shape;49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B8CF1013-2857-985A-5144-E394C8C87C10}"/>
            </a:ext>
          </a:extLst>
        </p:cNvPr>
        <p:cNvGrpSpPr/>
        <p:nvPr/>
      </p:nvGrpSpPr>
      <p:grpSpPr>
        <a:xfrm>
          <a:off x="0" y="0"/>
          <a:ext cx="0" cy="0"/>
          <a:chOff x="0" y="0"/>
          <a:chExt cx="0" cy="0"/>
        </a:xfrm>
      </p:grpSpPr>
      <p:sp>
        <p:nvSpPr>
          <p:cNvPr id="317" name="Google Shape;317;p7:notes">
            <a:extLst>
              <a:ext uri="{FF2B5EF4-FFF2-40B4-BE49-F238E27FC236}">
                <a16:creationId xmlns:a16="http://schemas.microsoft.com/office/drawing/2014/main" id="{1B30C79D-5379-4CD8-19CC-15742C0E98D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8" name="Google Shape;318;p7:notes">
            <a:extLst>
              <a:ext uri="{FF2B5EF4-FFF2-40B4-BE49-F238E27FC236}">
                <a16:creationId xmlns:a16="http://schemas.microsoft.com/office/drawing/2014/main" id="{DF79FAD3-8B43-7D7C-6454-A16AEA4A97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389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8FFA18C5-4E08-0AB3-8005-813EDFD4DB3F}"/>
            </a:ext>
          </a:extLst>
        </p:cNvPr>
        <p:cNvGrpSpPr/>
        <p:nvPr/>
      </p:nvGrpSpPr>
      <p:grpSpPr>
        <a:xfrm>
          <a:off x="0" y="0"/>
          <a:ext cx="0" cy="0"/>
          <a:chOff x="0" y="0"/>
          <a:chExt cx="0" cy="0"/>
        </a:xfrm>
      </p:grpSpPr>
      <p:sp>
        <p:nvSpPr>
          <p:cNvPr id="317" name="Google Shape;317;p7:notes">
            <a:extLst>
              <a:ext uri="{FF2B5EF4-FFF2-40B4-BE49-F238E27FC236}">
                <a16:creationId xmlns:a16="http://schemas.microsoft.com/office/drawing/2014/main" id="{153E6F79-9CA3-98FE-A715-A99C84E02B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7:notes">
            <a:extLst>
              <a:ext uri="{FF2B5EF4-FFF2-40B4-BE49-F238E27FC236}">
                <a16:creationId xmlns:a16="http://schemas.microsoft.com/office/drawing/2014/main" id="{DE503656-ECA8-585A-CBFB-DCE747C484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09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a:extLst>
            <a:ext uri="{FF2B5EF4-FFF2-40B4-BE49-F238E27FC236}">
              <a16:creationId xmlns:a16="http://schemas.microsoft.com/office/drawing/2014/main" id="{DF1B4552-F455-150B-F5CA-09F223121697}"/>
            </a:ext>
          </a:extLst>
        </p:cNvPr>
        <p:cNvGrpSpPr/>
        <p:nvPr/>
      </p:nvGrpSpPr>
      <p:grpSpPr>
        <a:xfrm>
          <a:off x="0" y="0"/>
          <a:ext cx="0" cy="0"/>
          <a:chOff x="0" y="0"/>
          <a:chExt cx="0" cy="0"/>
        </a:xfrm>
      </p:grpSpPr>
      <p:sp>
        <p:nvSpPr>
          <p:cNvPr id="317" name="Google Shape;317;p7:notes">
            <a:extLst>
              <a:ext uri="{FF2B5EF4-FFF2-40B4-BE49-F238E27FC236}">
                <a16:creationId xmlns:a16="http://schemas.microsoft.com/office/drawing/2014/main" id="{C6AD08F9-3FDF-8083-A895-DF98965B1AF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8" name="Google Shape;318;p7:notes">
            <a:extLst>
              <a:ext uri="{FF2B5EF4-FFF2-40B4-BE49-F238E27FC236}">
                <a16:creationId xmlns:a16="http://schemas.microsoft.com/office/drawing/2014/main" id="{590D08E6-B01A-1740-D451-6243C1912D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326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3B64D861-1167-1EE0-AB4C-9E68FFB8D423}"/>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8AC82359-ED32-E030-18C6-47CF3CA342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a:extLst>
              <a:ext uri="{FF2B5EF4-FFF2-40B4-BE49-F238E27FC236}">
                <a16:creationId xmlns:a16="http://schemas.microsoft.com/office/drawing/2014/main" id="{4455E169-F233-1242-56F6-A17C62C911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6178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a:extLst>
            <a:ext uri="{FF2B5EF4-FFF2-40B4-BE49-F238E27FC236}">
              <a16:creationId xmlns:a16="http://schemas.microsoft.com/office/drawing/2014/main" id="{E7C28A48-83CE-D169-344C-49E6D4946725}"/>
            </a:ext>
          </a:extLst>
        </p:cNvPr>
        <p:cNvGrpSpPr/>
        <p:nvPr/>
      </p:nvGrpSpPr>
      <p:grpSpPr>
        <a:xfrm>
          <a:off x="0" y="0"/>
          <a:ext cx="0" cy="0"/>
          <a:chOff x="0" y="0"/>
          <a:chExt cx="0" cy="0"/>
        </a:xfrm>
      </p:grpSpPr>
      <p:sp>
        <p:nvSpPr>
          <p:cNvPr id="105" name="Google Shape;105;p2:notes">
            <a:extLst>
              <a:ext uri="{FF2B5EF4-FFF2-40B4-BE49-F238E27FC236}">
                <a16:creationId xmlns:a16="http://schemas.microsoft.com/office/drawing/2014/main" id="{D181D5BB-9F77-604E-1532-30B136FD107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2:notes">
            <a:extLst>
              <a:ext uri="{FF2B5EF4-FFF2-40B4-BE49-F238E27FC236}">
                <a16:creationId xmlns:a16="http://schemas.microsoft.com/office/drawing/2014/main" id="{DC1A9EF0-2B2B-F759-6EFD-EBE3E7D5AF6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72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PAGE 02">
  <p:cSld name="COVER-PAGE 02">
    <p:spTree>
      <p:nvGrpSpPr>
        <p:cNvPr id="1" name="Shape 15"/>
        <p:cNvGrpSpPr/>
        <p:nvPr/>
      </p:nvGrpSpPr>
      <p:grpSpPr>
        <a:xfrm>
          <a:off x="0" y="0"/>
          <a:ext cx="0" cy="0"/>
          <a:chOff x="0" y="0"/>
          <a:chExt cx="0" cy="0"/>
        </a:xfrm>
      </p:grpSpPr>
      <p:sp>
        <p:nvSpPr>
          <p:cNvPr id="16" name="Google Shape;16;p16"/>
          <p:cNvSpPr>
            <a:spLocks noGrp="1"/>
          </p:cNvSpPr>
          <p:nvPr>
            <p:ph type="pic" idx="2"/>
          </p:nvPr>
        </p:nvSpPr>
        <p:spPr>
          <a:xfrm>
            <a:off x="550606" y="546100"/>
            <a:ext cx="5431094" cy="5746750"/>
          </a:xfrm>
          <a:prstGeom prst="rect">
            <a:avLst/>
          </a:prstGeom>
          <a:solidFill>
            <a:srgbClr val="D8D8D8"/>
          </a:solidFill>
          <a:ln>
            <a:noFill/>
          </a:ln>
        </p:spPr>
      </p:sp>
      <p:sp>
        <p:nvSpPr>
          <p:cNvPr id="17" name="Google Shape;17;p16"/>
          <p:cNvSpPr/>
          <p:nvPr/>
        </p:nvSpPr>
        <p:spPr>
          <a:xfrm>
            <a:off x="5981700" y="1476322"/>
            <a:ext cx="6210300" cy="3905356"/>
          </a:xfrm>
          <a:prstGeom prst="rect">
            <a:avLst/>
          </a:prstGeom>
          <a:solidFill>
            <a:schemeClr val="bg2">
              <a:lumMod val="50000"/>
            </a:schemeClr>
          </a:solidFill>
          <a:ln>
            <a:noFill/>
          </a:ln>
          <a:effectLst>
            <a:outerShdw blurRad="50800" dist="38100" dir="10800000" algn="r" rotWithShape="0">
              <a:srgbClr val="000000">
                <a:alpha val="40000"/>
              </a:srgbClr>
            </a:outerShdw>
          </a:effectLst>
        </p:spPr>
        <p:txBody>
          <a:bodyPr spcFirstLastPara="1" wrap="square" lIns="50800" tIns="50800" rIns="50800" bIns="50800" anchor="ctr" anchorCtr="0">
            <a:noAutofit/>
          </a:bodyPr>
          <a:lstStyle/>
          <a:p>
            <a:pPr marL="0" marR="0" lvl="0" indent="0" algn="l"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8" name="Google Shape;18;p16"/>
          <p:cNvSpPr>
            <a:spLocks noGrp="1"/>
          </p:cNvSpPr>
          <p:nvPr>
            <p:ph type="pic" idx="3"/>
          </p:nvPr>
        </p:nvSpPr>
        <p:spPr>
          <a:xfrm>
            <a:off x="10213632" y="6836"/>
            <a:ext cx="1423968" cy="1425600"/>
          </a:xfrm>
          <a:prstGeom prst="rect">
            <a:avLst/>
          </a:prstGeom>
          <a:noFill/>
          <a:ln>
            <a:noFill/>
          </a:ln>
        </p:spPr>
      </p:sp>
      <p:sp>
        <p:nvSpPr>
          <p:cNvPr id="19" name="Google Shape;19;p16"/>
          <p:cNvSpPr txBox="1">
            <a:spLocks noGrp="1"/>
          </p:cNvSpPr>
          <p:nvPr>
            <p:ph type="title"/>
          </p:nvPr>
        </p:nvSpPr>
        <p:spPr>
          <a:xfrm>
            <a:off x="6705600" y="1733182"/>
            <a:ext cx="4935538" cy="58217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1"/>
              </a:buClr>
              <a:buSzPts val="4400"/>
              <a:buFont typeface="Trebuchet MS"/>
              <a:buNone/>
              <a:defRPr sz="440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6"/>
          <p:cNvSpPr txBox="1">
            <a:spLocks noGrp="1"/>
          </p:cNvSpPr>
          <p:nvPr>
            <p:ph type="body" idx="1"/>
          </p:nvPr>
        </p:nvSpPr>
        <p:spPr>
          <a:xfrm>
            <a:off x="6705600" y="3636194"/>
            <a:ext cx="4941398" cy="346356"/>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2400"/>
              <a:buNone/>
              <a:defRPr sz="2400" b="0">
                <a:solidFill>
                  <a:schemeClr val="dk1"/>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2pPr>
            <a:lvl3pPr marL="1371600" lvl="2"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3pPr>
            <a:lvl4pPr marL="1828800" lvl="3"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4pPr>
            <a:lvl5pPr marL="2286000" lvl="4"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16"/>
          <p:cNvSpPr/>
          <p:nvPr/>
        </p:nvSpPr>
        <p:spPr>
          <a:xfrm>
            <a:off x="6705600" y="4195722"/>
            <a:ext cx="483174" cy="4554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2" name="Google Shape;22;p16"/>
          <p:cNvSpPr txBox="1"/>
          <p:nvPr/>
        </p:nvSpPr>
        <p:spPr>
          <a:xfrm>
            <a:off x="6705600" y="3356490"/>
            <a:ext cx="4935538" cy="582174"/>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chemeClr val="dk1"/>
              </a:buClr>
              <a:buSzPts val="4000"/>
              <a:buFont typeface="Trebuchet MS"/>
              <a:buNone/>
            </a:pPr>
            <a:endParaRPr sz="4000" b="0" i="0" u="none" strike="noStrike" cap="none">
              <a:solidFill>
                <a:schemeClr val="dk1"/>
              </a:solidFill>
              <a:latin typeface="Trebuchet MS"/>
              <a:ea typeface="Trebuchet MS"/>
              <a:cs typeface="Trebuchet MS"/>
              <a:sym typeface="Trebuchet MS"/>
            </a:endParaRPr>
          </a:p>
        </p:txBody>
      </p:sp>
      <p:sp>
        <p:nvSpPr>
          <p:cNvPr id="23" name="Google Shape;23;p16"/>
          <p:cNvSpPr txBox="1">
            <a:spLocks noGrp="1"/>
          </p:cNvSpPr>
          <p:nvPr>
            <p:ph type="body" idx="4"/>
          </p:nvPr>
        </p:nvSpPr>
        <p:spPr>
          <a:xfrm>
            <a:off x="6705600" y="4339656"/>
            <a:ext cx="2880000" cy="323161"/>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800"/>
              <a:buNone/>
              <a:defRPr sz="1800" b="0">
                <a:solidFill>
                  <a:schemeClr val="dk1"/>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2pPr>
            <a:lvl3pPr marL="1371600" lvl="2"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3pPr>
            <a:lvl4pPr marL="1828800" lvl="3"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4pPr>
            <a:lvl5pPr marL="2286000" lvl="4" indent="-228600" algn="l">
              <a:lnSpc>
                <a:spcPct val="90000"/>
              </a:lnSpc>
              <a:spcBef>
                <a:spcPts val="500"/>
              </a:spcBef>
              <a:spcAft>
                <a:spcPts val="0"/>
              </a:spcAft>
              <a:buClr>
                <a:schemeClr val="dk1"/>
              </a:buClr>
              <a:buSzPts val="1600"/>
              <a:buNone/>
              <a:defRPr sz="1600">
                <a:solidFill>
                  <a:schemeClr val="dk1"/>
                </a:solidFill>
                <a:latin typeface="Lato"/>
                <a:ea typeface="Lato"/>
                <a:cs typeface="Lato"/>
                <a:sym typeface="Lato"/>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 name="Google Shape;24;p16"/>
          <p:cNvSpPr txBox="1">
            <a:spLocks noGrp="1"/>
          </p:cNvSpPr>
          <p:nvPr>
            <p:ph type="body" idx="5"/>
          </p:nvPr>
        </p:nvSpPr>
        <p:spPr>
          <a:xfrm>
            <a:off x="6705600" y="3127153"/>
            <a:ext cx="4932000" cy="496800"/>
          </a:xfrm>
          <a:prstGeom prst="rect">
            <a:avLst/>
          </a:prstGeom>
          <a:noFill/>
          <a:ln>
            <a:noFill/>
          </a:ln>
        </p:spPr>
        <p:txBody>
          <a:bodyPr spcFirstLastPara="1" wrap="square" lIns="0" tIns="45700" rIns="0" bIns="45700" anchor="b" anchorCtr="0">
            <a:normAutofit/>
          </a:bodyPr>
          <a:lstStyle>
            <a:lvl1pPr marL="457200" lvl="0" indent="-228600" algn="l">
              <a:lnSpc>
                <a:spcPct val="90000"/>
              </a:lnSpc>
              <a:spcBef>
                <a:spcPts val="1000"/>
              </a:spcBef>
              <a:spcAft>
                <a:spcPts val="0"/>
              </a:spcAft>
              <a:buClr>
                <a:schemeClr val="dk1"/>
              </a:buClr>
              <a:buSzPts val="3600"/>
              <a:buFont typeface="Noto Sans Symbols"/>
              <a:buNone/>
              <a:defRPr sz="3600">
                <a:solidFill>
                  <a:schemeClr val="dk1"/>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lt1"/>
              </a:buClr>
              <a:buSzPts val="1600"/>
              <a:buNone/>
              <a:defRPr sz="1600"/>
            </a:lvl2pPr>
            <a:lvl3pPr marL="1371600" lvl="2" indent="-228600" algn="l">
              <a:lnSpc>
                <a:spcPct val="90000"/>
              </a:lnSpc>
              <a:spcBef>
                <a:spcPts val="500"/>
              </a:spcBef>
              <a:spcAft>
                <a:spcPts val="0"/>
              </a:spcAft>
              <a:buClr>
                <a:schemeClr val="lt1"/>
              </a:buClr>
              <a:buSzPts val="1600"/>
              <a:buNone/>
              <a:defRPr sz="1600"/>
            </a:lvl3pPr>
            <a:lvl4pPr marL="1828800" lvl="3" indent="-228600" algn="l">
              <a:lnSpc>
                <a:spcPct val="90000"/>
              </a:lnSpc>
              <a:spcBef>
                <a:spcPts val="500"/>
              </a:spcBef>
              <a:spcAft>
                <a:spcPts val="0"/>
              </a:spcAft>
              <a:buClr>
                <a:schemeClr val="lt1"/>
              </a:buClr>
              <a:buSzPts val="1600"/>
              <a:buNone/>
              <a:defRPr sz="1600"/>
            </a:lvl4pPr>
            <a:lvl5pPr marL="2286000" lvl="4" indent="-228600" algn="l">
              <a:lnSpc>
                <a:spcPct val="90000"/>
              </a:lnSpc>
              <a:spcBef>
                <a:spcPts val="500"/>
              </a:spcBef>
              <a:spcAft>
                <a:spcPts val="0"/>
              </a:spcAft>
              <a:buClr>
                <a:schemeClr val="lt1"/>
              </a:buClr>
              <a:buSzPts val="1600"/>
              <a:buNone/>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16"/>
          <p:cNvSpPr txBox="1">
            <a:spLocks noGrp="1"/>
          </p:cNvSpPr>
          <p:nvPr>
            <p:ph type="body" idx="6"/>
          </p:nvPr>
        </p:nvSpPr>
        <p:spPr>
          <a:xfrm>
            <a:off x="6705600" y="4658420"/>
            <a:ext cx="2880000" cy="324000"/>
          </a:xfrm>
          <a:prstGeom prst="rect">
            <a:avLst/>
          </a:prstGeom>
          <a:noFill/>
          <a:ln>
            <a:noFill/>
          </a:ln>
        </p:spPr>
        <p:txBody>
          <a:bodyPr spcFirstLastPara="1" wrap="square" lIns="0" tIns="45700" rIns="0" bIns="45700" anchor="ctr" anchorCtr="0">
            <a:normAutofit/>
          </a:bodyPr>
          <a:lstStyle>
            <a:lvl1pPr marL="457200" lvl="0" indent="-228600" algn="l">
              <a:lnSpc>
                <a:spcPct val="90000"/>
              </a:lnSpc>
              <a:spcBef>
                <a:spcPts val="1000"/>
              </a:spcBef>
              <a:spcAft>
                <a:spcPts val="0"/>
              </a:spcAft>
              <a:buClr>
                <a:schemeClr val="dk1"/>
              </a:buClr>
              <a:buSzPts val="1400"/>
              <a:buFont typeface="Noto Sans Symbols"/>
              <a:buNone/>
              <a:defRPr sz="1400">
                <a:solidFill>
                  <a:schemeClr val="dk1"/>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lt1"/>
              </a:buClr>
              <a:buSzPts val="1600"/>
              <a:buNone/>
              <a:defRPr sz="1600"/>
            </a:lvl2pPr>
            <a:lvl3pPr marL="1371600" lvl="2" indent="-228600" algn="l">
              <a:lnSpc>
                <a:spcPct val="90000"/>
              </a:lnSpc>
              <a:spcBef>
                <a:spcPts val="500"/>
              </a:spcBef>
              <a:spcAft>
                <a:spcPts val="0"/>
              </a:spcAft>
              <a:buClr>
                <a:schemeClr val="lt1"/>
              </a:buClr>
              <a:buSzPts val="1600"/>
              <a:buNone/>
              <a:defRPr sz="1600"/>
            </a:lvl3pPr>
            <a:lvl4pPr marL="1828800" lvl="3" indent="-228600" algn="l">
              <a:lnSpc>
                <a:spcPct val="90000"/>
              </a:lnSpc>
              <a:spcBef>
                <a:spcPts val="500"/>
              </a:spcBef>
              <a:spcAft>
                <a:spcPts val="0"/>
              </a:spcAft>
              <a:buClr>
                <a:schemeClr val="lt1"/>
              </a:buClr>
              <a:buSzPts val="1600"/>
              <a:buNone/>
              <a:defRPr sz="1600"/>
            </a:lvl4pPr>
            <a:lvl5pPr marL="2286000" lvl="4" indent="-228600" algn="l">
              <a:lnSpc>
                <a:spcPct val="90000"/>
              </a:lnSpc>
              <a:spcBef>
                <a:spcPts val="500"/>
              </a:spcBef>
              <a:spcAft>
                <a:spcPts val="0"/>
              </a:spcAft>
              <a:buClr>
                <a:schemeClr val="lt1"/>
              </a:buClr>
              <a:buSzPts val="1600"/>
              <a:buNone/>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096">
          <p15:clr>
            <a:srgbClr val="FBAE40"/>
          </p15:clr>
        </p15:guide>
        <p15:guide id="2" pos="7333">
          <p15:clr>
            <a:srgbClr val="FBAE40"/>
          </p15:clr>
        </p15:guide>
        <p15:guide id="3" pos="347">
          <p15:clr>
            <a:srgbClr val="FBAE40"/>
          </p15:clr>
        </p15:guide>
        <p15:guide id="4" orient="horz" pos="936">
          <p15:clr>
            <a:srgbClr val="FBAE40"/>
          </p15:clr>
        </p15:guide>
        <p15:guide id="5" orient="horz" pos="2296">
          <p15:clr>
            <a:srgbClr val="FBAE40"/>
          </p15:clr>
        </p15:guide>
        <p15:guide id="6" orient="horz" pos="3384">
          <p15:clr>
            <a:srgbClr val="FBAE40"/>
          </p15:clr>
        </p15:guide>
        <p15:guide id="7" pos="376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oryline-Title">
  <p:cSld name="Storyline-Title">
    <p:spTree>
      <p:nvGrpSpPr>
        <p:cNvPr id="1" name="Shape 26"/>
        <p:cNvGrpSpPr/>
        <p:nvPr/>
      </p:nvGrpSpPr>
      <p:grpSpPr>
        <a:xfrm>
          <a:off x="0" y="0"/>
          <a:ext cx="0" cy="0"/>
          <a:chOff x="0" y="0"/>
          <a:chExt cx="0" cy="0"/>
        </a:xfrm>
      </p:grpSpPr>
      <p:sp>
        <p:nvSpPr>
          <p:cNvPr id="27" name="Google Shape;27;p17"/>
          <p:cNvSpPr txBox="1">
            <a:spLocks noGrp="1"/>
          </p:cNvSpPr>
          <p:nvPr>
            <p:ph type="body" idx="1"/>
          </p:nvPr>
        </p:nvSpPr>
        <p:spPr>
          <a:xfrm>
            <a:off x="550626" y="328612"/>
            <a:ext cx="11090275" cy="659385"/>
          </a:xfrm>
          <a:prstGeom prst="rect">
            <a:avLst/>
          </a:prstGeom>
          <a:noFill/>
          <a:ln>
            <a:noFill/>
          </a:ln>
        </p:spPr>
        <p:txBody>
          <a:bodyPr spcFirstLastPara="1" wrap="square" lIns="91425" tIns="45700" rIns="91425" bIns="45700" anchor="b" anchorCtr="0">
            <a:normAutofit/>
          </a:bodyPr>
          <a:lstStyle>
            <a:lvl1pPr marL="457200" marR="0" lvl="0" indent="-228600" algn="l">
              <a:lnSpc>
                <a:spcPct val="90000"/>
              </a:lnSpc>
              <a:spcBef>
                <a:spcPts val="1000"/>
              </a:spcBef>
              <a:spcAft>
                <a:spcPts val="0"/>
              </a:spcAft>
              <a:buClr>
                <a:schemeClr val="lt1"/>
              </a:buClr>
              <a:buSzPts val="2400"/>
              <a:buFont typeface="Arial"/>
              <a:buNone/>
              <a:defRPr sz="2400" b="1" i="0">
                <a:latin typeface="Trebuchet MS"/>
                <a:ea typeface="Trebuchet MS"/>
                <a:cs typeface="Trebuchet MS"/>
                <a:sym typeface="Trebuchet MS"/>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8" name="Google Shape;28;p17"/>
          <p:cNvSpPr/>
          <p:nvPr/>
        </p:nvSpPr>
        <p:spPr>
          <a:xfrm>
            <a:off x="636929" y="987998"/>
            <a:ext cx="869866" cy="45719"/>
          </a:xfrm>
          <a:prstGeom prst="rect">
            <a:avLst/>
          </a:prstGeom>
          <a:solidFill>
            <a:srgbClr val="47B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9" name="Google Shape;29;p17"/>
          <p:cNvSpPr txBox="1">
            <a:spLocks noGrp="1"/>
          </p:cNvSpPr>
          <p:nvPr>
            <p:ph type="body" idx="2"/>
          </p:nvPr>
        </p:nvSpPr>
        <p:spPr>
          <a:xfrm>
            <a:off x="550863" y="6169903"/>
            <a:ext cx="11090275" cy="268997"/>
          </a:xfrm>
          <a:prstGeom prst="rect">
            <a:avLst/>
          </a:prstGeom>
          <a:noFill/>
          <a:ln>
            <a:noFill/>
          </a:ln>
        </p:spPr>
        <p:txBody>
          <a:bodyPr spcFirstLastPara="1" wrap="square" lIns="91425" tIns="0" rIns="91425" bIns="0" anchor="b" anchorCtr="0">
            <a:normAutofit/>
          </a:bodyPr>
          <a:lstStyle>
            <a:lvl1pPr marL="457200" lvl="0" indent="-228600" algn="l">
              <a:lnSpc>
                <a:spcPct val="90000"/>
              </a:lnSpc>
              <a:spcBef>
                <a:spcPts val="0"/>
              </a:spcBef>
              <a:spcAft>
                <a:spcPts val="0"/>
              </a:spcAft>
              <a:buClr>
                <a:srgbClr val="7F7F7F"/>
              </a:buClr>
              <a:buSzPts val="1100"/>
              <a:buFont typeface="Noto Sans Symbols"/>
              <a:buNone/>
              <a:defRPr sz="1100">
                <a:solidFill>
                  <a:srgbClr val="7F7F7F"/>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lt1"/>
              </a:buClr>
              <a:buSzPts val="1600"/>
              <a:buNone/>
              <a:defRPr sz="1600"/>
            </a:lvl2pPr>
            <a:lvl3pPr marL="1371600" lvl="2" indent="-228600" algn="l">
              <a:lnSpc>
                <a:spcPct val="90000"/>
              </a:lnSpc>
              <a:spcBef>
                <a:spcPts val="500"/>
              </a:spcBef>
              <a:spcAft>
                <a:spcPts val="0"/>
              </a:spcAft>
              <a:buClr>
                <a:schemeClr val="lt1"/>
              </a:buClr>
              <a:buSzPts val="1600"/>
              <a:buNone/>
              <a:defRPr sz="1600"/>
            </a:lvl3pPr>
            <a:lvl4pPr marL="1828800" lvl="3" indent="-228600" algn="l">
              <a:lnSpc>
                <a:spcPct val="90000"/>
              </a:lnSpc>
              <a:spcBef>
                <a:spcPts val="500"/>
              </a:spcBef>
              <a:spcAft>
                <a:spcPts val="0"/>
              </a:spcAft>
              <a:buClr>
                <a:schemeClr val="lt1"/>
              </a:buClr>
              <a:buSzPts val="1600"/>
              <a:buNone/>
              <a:defRPr sz="1600"/>
            </a:lvl4pPr>
            <a:lvl5pPr marL="2286000" lvl="4" indent="-228600" algn="l">
              <a:lnSpc>
                <a:spcPct val="90000"/>
              </a:lnSpc>
              <a:spcBef>
                <a:spcPts val="500"/>
              </a:spcBef>
              <a:spcAft>
                <a:spcPts val="0"/>
              </a:spcAft>
              <a:buClr>
                <a:schemeClr val="lt1"/>
              </a:buClr>
              <a:buSzPts val="1600"/>
              <a:buNone/>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0" name="Google Shape;30;p17"/>
          <p:cNvSpPr txBox="1">
            <a:spLocks noGrp="1"/>
          </p:cNvSpPr>
          <p:nvPr>
            <p:ph type="body" idx="3"/>
          </p:nvPr>
        </p:nvSpPr>
        <p:spPr>
          <a:xfrm>
            <a:off x="550626" y="1090867"/>
            <a:ext cx="11090514" cy="3144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solidFill>
                  <a:schemeClr val="dk2"/>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17"/>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lvl1pPr marL="0" marR="0" lvl="0"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1pPr>
            <a:lvl2pPr marL="0" marR="0" lvl="1"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2pPr>
            <a:lvl3pPr marL="0" marR="0" lvl="2"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3pPr>
            <a:lvl4pPr marL="0" marR="0" lvl="3"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4pPr>
            <a:lvl5pPr marL="0" marR="0" lvl="4"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5pPr>
            <a:lvl6pPr marL="0" marR="0" lvl="5"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6pPr>
            <a:lvl7pPr marL="0" marR="0" lvl="6"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7pPr>
            <a:lvl8pPr marL="0" marR="0" lvl="7"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8pPr>
            <a:lvl9pPr marL="0" marR="0" lvl="8"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32">
          <p15:clr>
            <a:srgbClr val="FBAE40"/>
          </p15:clr>
        </p15:guide>
        <p15:guide id="2" pos="7333">
          <p15:clr>
            <a:srgbClr val="FBAE40"/>
          </p15:clr>
        </p15:guide>
        <p15:guide id="3" orient="horz" pos="391">
          <p15:clr>
            <a:srgbClr val="FBAE40"/>
          </p15:clr>
        </p15:guide>
        <p15:guide id="4" orient="horz" pos="618">
          <p15:clr>
            <a:srgbClr val="FBAE40"/>
          </p15:clr>
        </p15:guide>
        <p15:guide id="5" orient="horz" pos="4201">
          <p15:clr>
            <a:srgbClr val="FBAE40"/>
          </p15:clr>
        </p15:guide>
        <p15:guide id="6" pos="347">
          <p15:clr>
            <a:srgbClr val="FBAE40"/>
          </p15:clr>
        </p15:guide>
        <p15:guide id="7" orient="horz" pos="3884">
          <p15:clr>
            <a:srgbClr val="FBAE40"/>
          </p15:clr>
        </p15:guide>
        <p15:guide id="8" orient="horz" pos="86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toryline-Title-Text">
  <p:cSld name="Storyline-Title-Text">
    <p:spTree>
      <p:nvGrpSpPr>
        <p:cNvPr id="1" name="Shape 38"/>
        <p:cNvGrpSpPr/>
        <p:nvPr/>
      </p:nvGrpSpPr>
      <p:grpSpPr>
        <a:xfrm>
          <a:off x="0" y="0"/>
          <a:ext cx="0" cy="0"/>
          <a:chOff x="0" y="0"/>
          <a:chExt cx="0" cy="0"/>
        </a:xfrm>
      </p:grpSpPr>
      <p:sp>
        <p:nvSpPr>
          <p:cNvPr id="39" name="Google Shape;39;p19"/>
          <p:cNvSpPr txBox="1">
            <a:spLocks noGrp="1"/>
          </p:cNvSpPr>
          <p:nvPr>
            <p:ph type="body" idx="1"/>
          </p:nvPr>
        </p:nvSpPr>
        <p:spPr>
          <a:xfrm>
            <a:off x="550626" y="1508138"/>
            <a:ext cx="11091064" cy="466176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Font typeface="Noto Sans Symbols"/>
              <a:buNone/>
              <a:defRPr sz="1600">
                <a:latin typeface="Trebuchet MS"/>
                <a:ea typeface="Trebuchet MS"/>
                <a:cs typeface="Trebuchet MS"/>
                <a:sym typeface="Trebuchet MS"/>
              </a:defRPr>
            </a:lvl1pPr>
            <a:lvl2pPr marL="914400" lvl="1" indent="-228600" algn="l">
              <a:lnSpc>
                <a:spcPct val="90000"/>
              </a:lnSpc>
              <a:spcBef>
                <a:spcPts val="500"/>
              </a:spcBef>
              <a:spcAft>
                <a:spcPts val="0"/>
              </a:spcAft>
              <a:buClr>
                <a:schemeClr val="lt1"/>
              </a:buClr>
              <a:buSzPts val="1600"/>
              <a:buNone/>
              <a:defRPr sz="1600"/>
            </a:lvl2pPr>
            <a:lvl3pPr marL="1371600" lvl="2" indent="-228600" algn="l">
              <a:lnSpc>
                <a:spcPct val="90000"/>
              </a:lnSpc>
              <a:spcBef>
                <a:spcPts val="500"/>
              </a:spcBef>
              <a:spcAft>
                <a:spcPts val="0"/>
              </a:spcAft>
              <a:buClr>
                <a:schemeClr val="lt1"/>
              </a:buClr>
              <a:buSzPts val="1600"/>
              <a:buNone/>
              <a:defRPr sz="1600"/>
            </a:lvl3pPr>
            <a:lvl4pPr marL="1828800" lvl="3" indent="-228600" algn="l">
              <a:lnSpc>
                <a:spcPct val="90000"/>
              </a:lnSpc>
              <a:spcBef>
                <a:spcPts val="500"/>
              </a:spcBef>
              <a:spcAft>
                <a:spcPts val="0"/>
              </a:spcAft>
              <a:buClr>
                <a:schemeClr val="lt1"/>
              </a:buClr>
              <a:buSzPts val="1600"/>
              <a:buNone/>
              <a:defRPr sz="1600"/>
            </a:lvl4pPr>
            <a:lvl5pPr marL="2286000" lvl="4" indent="-228600" algn="l">
              <a:lnSpc>
                <a:spcPct val="90000"/>
              </a:lnSpc>
              <a:spcBef>
                <a:spcPts val="500"/>
              </a:spcBef>
              <a:spcAft>
                <a:spcPts val="0"/>
              </a:spcAft>
              <a:buClr>
                <a:schemeClr val="lt1"/>
              </a:buClr>
              <a:buSzPts val="1600"/>
              <a:buNone/>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0" name="Google Shape;40;p19"/>
          <p:cNvSpPr txBox="1">
            <a:spLocks noGrp="1"/>
          </p:cNvSpPr>
          <p:nvPr>
            <p:ph type="body" idx="2"/>
          </p:nvPr>
        </p:nvSpPr>
        <p:spPr>
          <a:xfrm>
            <a:off x="550626" y="1090867"/>
            <a:ext cx="11090514" cy="3144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1600"/>
              <a:buNone/>
              <a:defRPr sz="1600">
                <a:solidFill>
                  <a:schemeClr val="dk2"/>
                </a:solidFill>
                <a:latin typeface="Trebuchet MS"/>
                <a:ea typeface="Trebuchet MS"/>
                <a:cs typeface="Trebuchet MS"/>
                <a:sym typeface="Trebuchet MS"/>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1" name="Google Shape;41;p19"/>
          <p:cNvSpPr txBox="1">
            <a:spLocks noGrp="1"/>
          </p:cNvSpPr>
          <p:nvPr>
            <p:ph type="body" idx="3"/>
          </p:nvPr>
        </p:nvSpPr>
        <p:spPr>
          <a:xfrm>
            <a:off x="550626" y="328612"/>
            <a:ext cx="11090275" cy="659385"/>
          </a:xfrm>
          <a:prstGeom prst="rect">
            <a:avLst/>
          </a:prstGeom>
          <a:noFill/>
          <a:ln>
            <a:noFill/>
          </a:ln>
        </p:spPr>
        <p:txBody>
          <a:bodyPr spcFirstLastPara="1" wrap="square" lIns="91425" tIns="45700" rIns="91425" bIns="45700" anchor="b" anchorCtr="0">
            <a:normAutofit/>
          </a:bodyPr>
          <a:lstStyle>
            <a:lvl1pPr marL="457200" marR="0" lvl="0" indent="-228600" algn="l">
              <a:lnSpc>
                <a:spcPct val="90000"/>
              </a:lnSpc>
              <a:spcBef>
                <a:spcPts val="1000"/>
              </a:spcBef>
              <a:spcAft>
                <a:spcPts val="0"/>
              </a:spcAft>
              <a:buClr>
                <a:schemeClr val="lt1"/>
              </a:buClr>
              <a:buSzPts val="2400"/>
              <a:buFont typeface="Arial"/>
              <a:buNone/>
              <a:defRPr sz="2400" b="1" i="0">
                <a:latin typeface="Trebuchet MS"/>
                <a:ea typeface="Trebuchet MS"/>
                <a:cs typeface="Trebuchet MS"/>
                <a:sym typeface="Trebuchet MS"/>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2" name="Google Shape;42;p19"/>
          <p:cNvSpPr/>
          <p:nvPr/>
        </p:nvSpPr>
        <p:spPr>
          <a:xfrm>
            <a:off x="636929" y="987998"/>
            <a:ext cx="869866" cy="45719"/>
          </a:xfrm>
          <a:prstGeom prst="rect">
            <a:avLst/>
          </a:prstGeom>
          <a:solidFill>
            <a:srgbClr val="47BFFF"/>
          </a:solidFill>
          <a:ln>
            <a:noFill/>
          </a:ln>
        </p:spPr>
        <p:txBody>
          <a:bodyPr spcFirstLastPara="1" wrap="square" lIns="50800" tIns="50800" rIns="50800" bIns="50800" anchor="ctr" anchorCtr="0">
            <a:noAutofit/>
          </a:bodyPr>
          <a:lstStyle/>
          <a:p>
            <a:pPr marL="0" marR="0" lvl="0" indent="0" algn="l"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3" name="Google Shape;43;p19"/>
          <p:cNvSpPr txBox="1">
            <a:spLocks noGrp="1"/>
          </p:cNvSpPr>
          <p:nvPr>
            <p:ph type="body" idx="4"/>
          </p:nvPr>
        </p:nvSpPr>
        <p:spPr>
          <a:xfrm>
            <a:off x="550863" y="6169903"/>
            <a:ext cx="11090275" cy="268997"/>
          </a:xfrm>
          <a:prstGeom prst="rect">
            <a:avLst/>
          </a:prstGeom>
          <a:noFill/>
          <a:ln>
            <a:noFill/>
          </a:ln>
        </p:spPr>
        <p:txBody>
          <a:bodyPr spcFirstLastPara="1" wrap="square" lIns="91425" tIns="0" rIns="91425" bIns="0" anchor="b" anchorCtr="0">
            <a:normAutofit/>
          </a:bodyPr>
          <a:lstStyle>
            <a:lvl1pPr marL="457200" lvl="0" indent="-228600" algn="l">
              <a:lnSpc>
                <a:spcPct val="90000"/>
              </a:lnSpc>
              <a:spcBef>
                <a:spcPts val="0"/>
              </a:spcBef>
              <a:spcAft>
                <a:spcPts val="0"/>
              </a:spcAft>
              <a:buClr>
                <a:srgbClr val="7F7F7F"/>
              </a:buClr>
              <a:buSzPts val="1100"/>
              <a:buFont typeface="Noto Sans Symbols"/>
              <a:buNone/>
              <a:defRPr sz="1100">
                <a:solidFill>
                  <a:srgbClr val="7F7F7F"/>
                </a:solidFill>
                <a:latin typeface="Trebuchet MS"/>
                <a:ea typeface="Trebuchet MS"/>
                <a:cs typeface="Trebuchet MS"/>
                <a:sym typeface="Trebuchet MS"/>
              </a:defRPr>
            </a:lvl1pPr>
            <a:lvl2pPr marL="914400" lvl="1" indent="-228600" algn="l">
              <a:lnSpc>
                <a:spcPct val="90000"/>
              </a:lnSpc>
              <a:spcBef>
                <a:spcPts val="500"/>
              </a:spcBef>
              <a:spcAft>
                <a:spcPts val="0"/>
              </a:spcAft>
              <a:buClr>
                <a:schemeClr val="lt1"/>
              </a:buClr>
              <a:buSzPts val="1600"/>
              <a:buNone/>
              <a:defRPr sz="1600"/>
            </a:lvl2pPr>
            <a:lvl3pPr marL="1371600" lvl="2" indent="-228600" algn="l">
              <a:lnSpc>
                <a:spcPct val="90000"/>
              </a:lnSpc>
              <a:spcBef>
                <a:spcPts val="500"/>
              </a:spcBef>
              <a:spcAft>
                <a:spcPts val="0"/>
              </a:spcAft>
              <a:buClr>
                <a:schemeClr val="lt1"/>
              </a:buClr>
              <a:buSzPts val="1600"/>
              <a:buNone/>
              <a:defRPr sz="1600"/>
            </a:lvl3pPr>
            <a:lvl4pPr marL="1828800" lvl="3" indent="-228600" algn="l">
              <a:lnSpc>
                <a:spcPct val="90000"/>
              </a:lnSpc>
              <a:spcBef>
                <a:spcPts val="500"/>
              </a:spcBef>
              <a:spcAft>
                <a:spcPts val="0"/>
              </a:spcAft>
              <a:buClr>
                <a:schemeClr val="lt1"/>
              </a:buClr>
              <a:buSzPts val="1600"/>
              <a:buNone/>
              <a:defRPr sz="1600"/>
            </a:lvl4pPr>
            <a:lvl5pPr marL="2286000" lvl="4" indent="-228600" algn="l">
              <a:lnSpc>
                <a:spcPct val="90000"/>
              </a:lnSpc>
              <a:spcBef>
                <a:spcPts val="500"/>
              </a:spcBef>
              <a:spcAft>
                <a:spcPts val="0"/>
              </a:spcAft>
              <a:buClr>
                <a:schemeClr val="lt1"/>
              </a:buClr>
              <a:buSzPts val="1600"/>
              <a:buNone/>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9"/>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lvl1pPr marL="0" marR="0" lvl="0"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1pPr>
            <a:lvl2pPr marL="0" marR="0" lvl="1"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2pPr>
            <a:lvl3pPr marL="0" marR="0" lvl="2"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3pPr>
            <a:lvl4pPr marL="0" marR="0" lvl="3"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4pPr>
            <a:lvl5pPr marL="0" marR="0" lvl="4"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5pPr>
            <a:lvl6pPr marL="0" marR="0" lvl="5"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6pPr>
            <a:lvl7pPr marL="0" marR="0" lvl="6"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7pPr>
            <a:lvl8pPr marL="0" marR="0" lvl="7"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8pPr>
            <a:lvl9pPr marL="0" marR="0" lvl="8" indent="0" algn="l">
              <a:lnSpc>
                <a:spcPct val="90000"/>
              </a:lnSpc>
              <a:spcBef>
                <a:spcPts val="0"/>
              </a:spcBef>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0">
          <p15:clr>
            <a:srgbClr val="FBAE40"/>
          </p15:clr>
        </p15:guide>
        <p15:guide id="2" pos="7333">
          <p15:clr>
            <a:srgbClr val="FBAE40"/>
          </p15:clr>
        </p15:guide>
        <p15:guide id="3" pos="347">
          <p15:clr>
            <a:srgbClr val="FBAE40"/>
          </p15:clr>
        </p15:guide>
        <p15:guide id="4" orient="horz" pos="391">
          <p15:clr>
            <a:srgbClr val="FBAE40"/>
          </p15:clr>
        </p15:guide>
        <p15:guide id="5" orient="horz" pos="618">
          <p15:clr>
            <a:srgbClr val="FBAE40"/>
          </p15:clr>
        </p15:guide>
        <p15:guide id="6" orient="horz" pos="867">
          <p15:clr>
            <a:srgbClr val="FBAE40"/>
          </p15:clr>
        </p15:guide>
        <p15:guide id="7" orient="horz" pos="3884">
          <p15:clr>
            <a:srgbClr val="FBAE40"/>
          </p15:clr>
        </p15:guide>
        <p15:guide id="8" orient="horz" pos="420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oryline-Title">
  <p:cSld name="1_Storyline-Title 2">
    <p:spTree>
      <p:nvGrpSpPr>
        <p:cNvPr id="1" name="Shape 45"/>
        <p:cNvGrpSpPr/>
        <p:nvPr/>
      </p:nvGrpSpPr>
      <p:grpSpPr>
        <a:xfrm>
          <a:off x="0" y="0"/>
          <a:ext cx="0" cy="0"/>
          <a:chOff x="0" y="0"/>
          <a:chExt cx="0" cy="0"/>
        </a:xfrm>
      </p:grpSpPr>
      <p:sp>
        <p:nvSpPr>
          <p:cNvPr id="46" name="Google Shape;46;p20"/>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lvl1pPr marL="0" marR="0" lvl="0"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1pPr>
            <a:lvl2pPr marL="0" marR="0" lvl="1"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2pPr>
            <a:lvl3pPr marL="0" marR="0" lvl="2"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3pPr>
            <a:lvl4pPr marL="0" marR="0" lvl="3"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4pPr>
            <a:lvl5pPr marL="0" marR="0" lvl="4"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5pPr>
            <a:lvl6pPr marL="0" marR="0" lvl="5"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6pPr>
            <a:lvl7pPr marL="0" marR="0" lvl="6"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7pPr>
            <a:lvl8pPr marL="0" marR="0" lvl="7"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8pPr>
            <a:lvl9pPr marL="0" marR="0" lvl="8" indent="0" algn="l">
              <a:lnSpc>
                <a:spcPct val="90000"/>
              </a:lnSpc>
              <a:spcBef>
                <a:spcPts val="0"/>
              </a:spcBef>
              <a:spcAft>
                <a:spcPts val="0"/>
              </a:spcAft>
              <a:buClr>
                <a:srgbClr val="7F7F7F"/>
              </a:buClr>
              <a:buSzPts val="800"/>
              <a:buFont typeface="Noto Sans Symbols"/>
              <a:buNone/>
              <a:defRPr sz="800" b="0" i="0" u="none" strike="noStrike" cap="none">
                <a:solidFill>
                  <a:srgbClr val="7F7F7F"/>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47" name="Google Shape;47;p20"/>
          <p:cNvSpPr/>
          <p:nvPr/>
        </p:nvSpPr>
        <p:spPr>
          <a:xfrm>
            <a:off x="-1" y="0"/>
            <a:ext cx="4041913" cy="6858000"/>
          </a:xfrm>
          <a:prstGeom prst="rect">
            <a:avLst/>
          </a:prstGeom>
          <a:solidFill>
            <a:srgbClr val="000033"/>
          </a:solidFill>
          <a:ln w="12700" cap="flat" cmpd="sng">
            <a:solidFill>
              <a:srgbClr val="36363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48" name="Google Shape;48;p20"/>
          <p:cNvSpPr txBox="1">
            <a:spLocks noGrp="1"/>
          </p:cNvSpPr>
          <p:nvPr>
            <p:ph type="title"/>
          </p:nvPr>
        </p:nvSpPr>
        <p:spPr>
          <a:xfrm>
            <a:off x="491986" y="2559240"/>
            <a:ext cx="3057939" cy="173952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3200"/>
              <a:buFont typeface="Trebuchet M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32">
          <p15:clr>
            <a:srgbClr val="FBAE40"/>
          </p15:clr>
        </p15:guide>
        <p15:guide id="2" pos="7333">
          <p15:clr>
            <a:srgbClr val="FBAE40"/>
          </p15:clr>
        </p15:guide>
        <p15:guide id="3" orient="horz" pos="384">
          <p15:clr>
            <a:srgbClr val="FBAE40"/>
          </p15:clr>
        </p15:guide>
        <p15:guide id="4" orient="horz" pos="618">
          <p15:clr>
            <a:srgbClr val="FBAE40"/>
          </p15:clr>
        </p15:guide>
        <p15:guide id="5" orient="horz" pos="4201">
          <p15:clr>
            <a:srgbClr val="FBAE40"/>
          </p15:clr>
        </p15:guide>
        <p15:guide id="6" pos="347">
          <p15:clr>
            <a:srgbClr val="FBAE40"/>
          </p15:clr>
        </p15:guide>
        <p15:guide id="7" orient="horz" pos="3884">
          <p15:clr>
            <a:srgbClr val="FBAE40"/>
          </p15:clr>
        </p15:guide>
        <p15:guide id="8" orient="horz" pos="86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Last-Page">
  <p:cSld name="Last-Page">
    <p:bg>
      <p:bgPr>
        <a:solidFill>
          <a:schemeClr val="dk1"/>
        </a:solidFill>
        <a:effectLst/>
      </p:bgPr>
    </p:bg>
    <p:spTree>
      <p:nvGrpSpPr>
        <p:cNvPr id="1" name="Shape 49"/>
        <p:cNvGrpSpPr/>
        <p:nvPr/>
      </p:nvGrpSpPr>
      <p:grpSpPr>
        <a:xfrm>
          <a:off x="0" y="0"/>
          <a:ext cx="0" cy="0"/>
          <a:chOff x="0" y="0"/>
          <a:chExt cx="0" cy="0"/>
        </a:xfrm>
      </p:grpSpPr>
      <p:sp>
        <p:nvSpPr>
          <p:cNvPr id="50" name="Google Shape;50;p21"/>
          <p:cNvSpPr/>
          <p:nvPr/>
        </p:nvSpPr>
        <p:spPr>
          <a:xfrm>
            <a:off x="-1" y="0"/>
            <a:ext cx="12192001" cy="4831200"/>
          </a:xfrm>
          <a:prstGeom prst="rect">
            <a:avLst/>
          </a:prstGeom>
          <a:solidFill>
            <a:schemeClr val="bg2">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51" name="Google Shape;51;p21"/>
          <p:cNvSpPr/>
          <p:nvPr/>
        </p:nvSpPr>
        <p:spPr>
          <a:xfrm>
            <a:off x="506682" y="5987700"/>
            <a:ext cx="457200" cy="80683"/>
          </a:xfrm>
          <a:prstGeom prst="rect">
            <a:avLst/>
          </a:prstGeom>
          <a:solidFill>
            <a:srgbClr val="47B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52" name="Google Shape;52;p21"/>
          <p:cNvSpPr txBox="1">
            <a:spLocks noGrp="1"/>
          </p:cNvSpPr>
          <p:nvPr>
            <p:ph type="title"/>
          </p:nvPr>
        </p:nvSpPr>
        <p:spPr>
          <a:xfrm>
            <a:off x="506682" y="5189015"/>
            <a:ext cx="3443837" cy="74301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800"/>
              <a:buFont typeface="Trebuchet MS"/>
              <a:buNone/>
              <a:defRPr sz="3800" b="1">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3" name="Google Shape;53;p21" descr="A picture containing graphics, screenshot, graphic design, circle&#10;&#10;Description automatically generated"/>
          <p:cNvPicPr preferRelativeResize="0"/>
          <p:nvPr/>
        </p:nvPicPr>
        <p:blipFill rotWithShape="1">
          <a:blip r:embed="rId2">
            <a:alphaModFix/>
          </a:blip>
          <a:srcRect/>
          <a:stretch/>
        </p:blipFill>
        <p:spPr>
          <a:xfrm>
            <a:off x="7161939" y="4817257"/>
            <a:ext cx="1768225" cy="1768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Trebuchet MS"/>
              <a:buNone/>
              <a:defRPr sz="44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Trebuchet MS"/>
                <a:ea typeface="Trebuchet MS"/>
                <a:cs typeface="Trebuchet MS"/>
                <a:sym typeface="Trebuchet MS"/>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lt1"/>
                </a:solidFill>
                <a:latin typeface="Trebuchet MS"/>
                <a:ea typeface="Trebuchet MS"/>
                <a:cs typeface="Trebuchet MS"/>
                <a:sym typeface="Trebuchet MS"/>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12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12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12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12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12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12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12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12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10" Type="http://schemas.microsoft.com/office/2007/relationships/hdphoto" Target="../media/hdphoto3.wdp"/><Relationship Id="rId4" Type="http://schemas.openxmlformats.org/officeDocument/2006/relationships/image" Target="../media/image4.jpe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3.xml"/><Relationship Id="rId7" Type="http://schemas.openxmlformats.org/officeDocument/2006/relationships/notesSlide" Target="../notesSlides/notesSlide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 descr="A picture containing graphics, screenshot, graphic design, circle&#10;&#10;Description automatically generated"/>
          <p:cNvPicPr preferRelativeResize="0">
            <a:picLocks noGrp="1"/>
          </p:cNvPicPr>
          <p:nvPr>
            <p:ph type="pic" idx="3"/>
          </p:nvPr>
        </p:nvPicPr>
        <p:blipFill rotWithShape="1">
          <a:blip r:embed="rId3">
            <a:alphaModFix/>
          </a:blip>
          <a:srcRect l="55" r="56"/>
          <a:stretch/>
        </p:blipFill>
        <p:spPr>
          <a:xfrm>
            <a:off x="10213632" y="6836"/>
            <a:ext cx="1423968" cy="1425600"/>
          </a:xfrm>
          <a:prstGeom prst="rect">
            <a:avLst/>
          </a:prstGeom>
          <a:noFill/>
          <a:ln>
            <a:noFill/>
          </a:ln>
        </p:spPr>
      </p:pic>
      <p:sp>
        <p:nvSpPr>
          <p:cNvPr id="98" name="Google Shape;98;p1"/>
          <p:cNvSpPr txBox="1">
            <a:spLocks noGrp="1"/>
          </p:cNvSpPr>
          <p:nvPr>
            <p:ph type="title"/>
          </p:nvPr>
        </p:nvSpPr>
        <p:spPr>
          <a:xfrm>
            <a:off x="6705600" y="1733182"/>
            <a:ext cx="4935538" cy="58217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000"/>
              <a:buFont typeface="Trebuchet MS"/>
              <a:buNone/>
            </a:pPr>
            <a:r>
              <a:rPr lang="en-US" sz="2000" dirty="0"/>
              <a:t>Modern Data Architecture I</a:t>
            </a:r>
            <a:endParaRPr dirty="0"/>
          </a:p>
        </p:txBody>
      </p:sp>
      <p:sp>
        <p:nvSpPr>
          <p:cNvPr id="99" name="Google Shape;99;p1"/>
          <p:cNvSpPr txBox="1">
            <a:spLocks noGrp="1"/>
          </p:cNvSpPr>
          <p:nvPr>
            <p:ph type="body" idx="1"/>
          </p:nvPr>
        </p:nvSpPr>
        <p:spPr>
          <a:xfrm>
            <a:off x="6705600" y="5032164"/>
            <a:ext cx="4941398" cy="34635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2000"/>
              <a:buNone/>
            </a:pPr>
            <a:r>
              <a:rPr lang="en-US" sz="1100" dirty="0"/>
              <a:t>Alvaro Verona Chirinos, Laura Lopes Vale Estrada De Barros, María Fernanda Hernández Montes, Paula Caceres Cavero, Rawad Yared</a:t>
            </a:r>
          </a:p>
        </p:txBody>
      </p:sp>
      <p:sp>
        <p:nvSpPr>
          <p:cNvPr id="100" name="Google Shape;100;p1"/>
          <p:cNvSpPr txBox="1">
            <a:spLocks noGrp="1"/>
          </p:cNvSpPr>
          <p:nvPr>
            <p:ph type="body" idx="4"/>
          </p:nvPr>
        </p:nvSpPr>
        <p:spPr>
          <a:xfrm>
            <a:off x="6705600" y="4339656"/>
            <a:ext cx="2880000" cy="323161"/>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800"/>
              <a:buNone/>
            </a:pPr>
            <a:r>
              <a:rPr lang="en-US" dirty="0"/>
              <a:t>July 22, 2025</a:t>
            </a:r>
            <a:endParaRPr dirty="0"/>
          </a:p>
        </p:txBody>
      </p:sp>
      <p:sp>
        <p:nvSpPr>
          <p:cNvPr id="101" name="Google Shape;101;p1"/>
          <p:cNvSpPr txBox="1">
            <a:spLocks noGrp="1"/>
          </p:cNvSpPr>
          <p:nvPr>
            <p:ph type="body" idx="5"/>
          </p:nvPr>
        </p:nvSpPr>
        <p:spPr>
          <a:xfrm>
            <a:off x="6705600" y="3127153"/>
            <a:ext cx="4932000" cy="496800"/>
          </a:xfrm>
          <a:prstGeom prst="rect">
            <a:avLst/>
          </a:prstGeom>
          <a:noFill/>
          <a:ln>
            <a:noFill/>
          </a:ln>
        </p:spPr>
        <p:txBody>
          <a:bodyPr spcFirstLastPara="1" wrap="square" lIns="0" tIns="45700" rIns="0" bIns="45700" anchor="b" anchorCtr="0">
            <a:normAutofit fontScale="77500" lnSpcReduction="20000"/>
          </a:bodyPr>
          <a:lstStyle/>
          <a:p>
            <a:pPr marL="0" lvl="0" indent="0" algn="l" rtl="0">
              <a:lnSpc>
                <a:spcPct val="90000"/>
              </a:lnSpc>
              <a:spcBef>
                <a:spcPts val="0"/>
              </a:spcBef>
              <a:spcAft>
                <a:spcPts val="0"/>
              </a:spcAft>
              <a:buClr>
                <a:schemeClr val="dk1"/>
              </a:buClr>
              <a:buSzPct val="100000"/>
              <a:buFont typeface="Noto Sans Symbols"/>
              <a:buNone/>
            </a:pPr>
            <a:r>
              <a:rPr lang="en-US" dirty="0"/>
              <a:t>Defense Stock Price Analysis</a:t>
            </a:r>
            <a:endParaRPr dirty="0"/>
          </a:p>
        </p:txBody>
      </p:sp>
      <p:sp>
        <p:nvSpPr>
          <p:cNvPr id="102" name="Google Shape;102;p1"/>
          <p:cNvSpPr txBox="1">
            <a:spLocks noGrp="1"/>
          </p:cNvSpPr>
          <p:nvPr>
            <p:ph type="body" idx="6"/>
          </p:nvPr>
        </p:nvSpPr>
        <p:spPr>
          <a:xfrm>
            <a:off x="6705600" y="4658420"/>
            <a:ext cx="2880000" cy="3240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Clr>
                <a:schemeClr val="dk1"/>
              </a:buClr>
              <a:buSzPts val="1400"/>
              <a:buFont typeface="Noto Sans Symbols"/>
              <a:buNone/>
            </a:pPr>
            <a:r>
              <a:rPr lang="en-US" dirty="0"/>
              <a:t>Group 4</a:t>
            </a:r>
            <a:endParaRPr dirty="0"/>
          </a:p>
        </p:txBody>
      </p:sp>
      <p:pic>
        <p:nvPicPr>
          <p:cNvPr id="103" name="Google Shape;103;p1"/>
          <p:cNvPicPr preferRelativeResize="0">
            <a:picLocks noGrp="1"/>
          </p:cNvPicPr>
          <p:nvPr>
            <p:ph type="pic" idx="2"/>
          </p:nvPr>
        </p:nvPicPr>
        <p:blipFill rotWithShape="1">
          <a:blip r:embed="rId4"/>
          <a:srcRect l="15032" r="15032"/>
          <a:stretch/>
        </p:blipFill>
        <p:spPr>
          <a:xfrm>
            <a:off x="550606" y="546100"/>
            <a:ext cx="5431094" cy="5746750"/>
          </a:xfrm>
          <a:prstGeom prst="rect">
            <a:avLst/>
          </a:prstGeom>
          <a:solidFill>
            <a:srgbClr val="D8D8D8"/>
          </a:solid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E4539B75-A971-67EA-BB2C-34B86A1E6E20}"/>
            </a:ext>
          </a:extLst>
        </p:cNvPr>
        <p:cNvGrpSpPr/>
        <p:nvPr/>
      </p:nvGrpSpPr>
      <p:grpSpPr>
        <a:xfrm>
          <a:off x="0" y="0"/>
          <a:ext cx="0" cy="0"/>
          <a:chOff x="0" y="0"/>
          <a:chExt cx="0" cy="0"/>
        </a:xfrm>
      </p:grpSpPr>
      <p:sp>
        <p:nvSpPr>
          <p:cNvPr id="320" name="Google Shape;320;p7">
            <a:extLst>
              <a:ext uri="{FF2B5EF4-FFF2-40B4-BE49-F238E27FC236}">
                <a16:creationId xmlns:a16="http://schemas.microsoft.com/office/drawing/2014/main" id="{F11A3572-43E1-65FE-4160-96B403D527D3}"/>
              </a:ext>
            </a:extLst>
          </p:cNvPr>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SzPts val="800"/>
              <a:buNone/>
            </a:pPr>
            <a:fld id="{00000000-1234-1234-1234-123412341234}" type="slidenum">
              <a:rPr lang="en-US"/>
              <a:t>10</a:t>
            </a:fld>
            <a:endParaRPr/>
          </a:p>
        </p:txBody>
      </p:sp>
      <p:sp>
        <p:nvSpPr>
          <p:cNvPr id="4" name="Title 3">
            <a:extLst>
              <a:ext uri="{FF2B5EF4-FFF2-40B4-BE49-F238E27FC236}">
                <a16:creationId xmlns:a16="http://schemas.microsoft.com/office/drawing/2014/main" id="{32D10ECA-7035-DAD0-E41F-DB33D3725577}"/>
              </a:ext>
            </a:extLst>
          </p:cNvPr>
          <p:cNvSpPr>
            <a:spLocks noGrp="1"/>
          </p:cNvSpPr>
          <p:nvPr>
            <p:ph type="title"/>
          </p:nvPr>
        </p:nvSpPr>
        <p:spPr>
          <a:xfrm>
            <a:off x="339089" y="2559240"/>
            <a:ext cx="3363733" cy="1739520"/>
          </a:xfrm>
        </p:spPr>
        <p:txBody>
          <a:bodyPr/>
          <a:lstStyle/>
          <a:p>
            <a:pPr algn="ctr"/>
            <a:r>
              <a:rPr lang="en-US" sz="3600" dirty="0"/>
              <a:t>Considerations &amp; Next Steps</a:t>
            </a:r>
          </a:p>
        </p:txBody>
      </p:sp>
      <p:sp>
        <p:nvSpPr>
          <p:cNvPr id="10" name="Flowchart: Connector 9">
            <a:extLst>
              <a:ext uri="{FF2B5EF4-FFF2-40B4-BE49-F238E27FC236}">
                <a16:creationId xmlns:a16="http://schemas.microsoft.com/office/drawing/2014/main" id="{853FB0F1-3CBE-EF51-6CB0-F7E79CEBE22B}"/>
              </a:ext>
            </a:extLst>
          </p:cNvPr>
          <p:cNvSpPr/>
          <p:nvPr/>
        </p:nvSpPr>
        <p:spPr>
          <a:xfrm>
            <a:off x="1051323" y="512833"/>
            <a:ext cx="1939264" cy="1939264"/>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nd with solid fill">
            <a:extLst>
              <a:ext uri="{FF2B5EF4-FFF2-40B4-BE49-F238E27FC236}">
                <a16:creationId xmlns:a16="http://schemas.microsoft.com/office/drawing/2014/main" id="{E8C824CD-25D1-DB71-8DEB-9184232985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3755" y="1025265"/>
            <a:ext cx="914400" cy="914400"/>
          </a:xfrm>
          <a:prstGeom prst="rect">
            <a:avLst/>
          </a:prstGeom>
        </p:spPr>
      </p:pic>
      <p:sp>
        <p:nvSpPr>
          <p:cNvPr id="7" name="Google Shape;323;p7">
            <a:extLst>
              <a:ext uri="{FF2B5EF4-FFF2-40B4-BE49-F238E27FC236}">
                <a16:creationId xmlns:a16="http://schemas.microsoft.com/office/drawing/2014/main" id="{6A80F849-2CD6-10BF-684F-EDC583C96C81}"/>
              </a:ext>
            </a:extLst>
          </p:cNvPr>
          <p:cNvSpPr/>
          <p:nvPr/>
        </p:nvSpPr>
        <p:spPr>
          <a:xfrm>
            <a:off x="4562764" y="1352816"/>
            <a:ext cx="7027811" cy="1504987"/>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r>
              <a:rPr lang="en-US" sz="1600" b="1" i="0" u="none" strike="noStrike" cap="none" dirty="0">
                <a:solidFill>
                  <a:srgbClr val="005CB9"/>
                </a:solidFill>
                <a:latin typeface="Trebuchet MS"/>
                <a:ea typeface="Trebuchet MS"/>
                <a:cs typeface="Trebuchet MS"/>
                <a:sym typeface="Trebuchet MS"/>
              </a:rPr>
              <a:t>Considerations</a:t>
            </a:r>
          </a:p>
          <a:p>
            <a:pPr marL="0" marR="0" lvl="0" indent="0" algn="l" rtl="0">
              <a:lnSpc>
                <a:spcPct val="90000"/>
              </a:lnSpc>
              <a:spcBef>
                <a:spcPts val="0"/>
              </a:spcBef>
              <a:spcAft>
                <a:spcPts val="0"/>
              </a:spcAft>
              <a:buClr>
                <a:srgbClr val="005CB9"/>
              </a:buClr>
              <a:buSzPts val="1600"/>
              <a:buFont typeface="Trebuchet MS"/>
              <a:buNone/>
            </a:pPr>
            <a:endParaRPr lang="en-US" sz="1600" b="1" dirty="0">
              <a:solidFill>
                <a:srgbClr val="005CB9"/>
              </a:solidFill>
              <a:latin typeface="Trebuchet MS"/>
              <a:ea typeface="Trebuchet MS"/>
              <a:cs typeface="Trebuchet MS"/>
              <a:sym typeface="Trebuchet MS"/>
            </a:endParaRPr>
          </a:p>
          <a:p>
            <a:pPr marL="342900" indent="-342900">
              <a:lnSpc>
                <a:spcPct val="90000"/>
              </a:lnSpc>
              <a:buClr>
                <a:srgbClr val="005CB9"/>
              </a:buClr>
              <a:buSzPts val="1600"/>
              <a:buFont typeface="+mj-lt"/>
              <a:buAutoNum type="arabicPeriod"/>
            </a:pPr>
            <a:r>
              <a:rPr lang="en-US" dirty="0">
                <a:solidFill>
                  <a:srgbClr val="0D2547"/>
                </a:solidFill>
                <a:latin typeface="Trebuchet MS"/>
              </a:rPr>
              <a:t>External market shocks – Major contract wins, sanctions, or battlefield events can move prices independently of media tone (correlation does not mean causation)</a:t>
            </a:r>
          </a:p>
          <a:p>
            <a:pPr marL="342900" indent="-342900">
              <a:lnSpc>
                <a:spcPct val="90000"/>
              </a:lnSpc>
              <a:buClr>
                <a:srgbClr val="005CB9"/>
              </a:buClr>
              <a:buSzPts val="1600"/>
              <a:buFont typeface="+mj-lt"/>
              <a:buAutoNum type="arabicPeriod"/>
            </a:pPr>
            <a:r>
              <a:rPr lang="en-US" dirty="0" err="1">
                <a:solidFill>
                  <a:srgbClr val="0D2547"/>
                </a:solidFill>
                <a:latin typeface="Trebuchet MS"/>
              </a:rPr>
              <a:t>Marketstack</a:t>
            </a:r>
            <a:r>
              <a:rPr lang="en-US" dirty="0">
                <a:solidFill>
                  <a:srgbClr val="0D2547"/>
                </a:solidFill>
                <a:latin typeface="Trebuchet MS"/>
              </a:rPr>
              <a:t> free version has a limit of number of pull requests per month so our current ingestion pipeline is limited and not in real time</a:t>
            </a:r>
            <a:endParaRPr dirty="0">
              <a:solidFill>
                <a:srgbClr val="0D2547"/>
              </a:solidFill>
              <a:latin typeface="Trebuchet MS"/>
            </a:endParaRPr>
          </a:p>
        </p:txBody>
      </p:sp>
      <p:sp>
        <p:nvSpPr>
          <p:cNvPr id="12" name="Google Shape;327;p7">
            <a:extLst>
              <a:ext uri="{FF2B5EF4-FFF2-40B4-BE49-F238E27FC236}">
                <a16:creationId xmlns:a16="http://schemas.microsoft.com/office/drawing/2014/main" id="{8D53F827-72B6-E1F2-33F0-EC8EBA407AD7}"/>
              </a:ext>
            </a:extLst>
          </p:cNvPr>
          <p:cNvSpPr/>
          <p:nvPr/>
        </p:nvSpPr>
        <p:spPr>
          <a:xfrm>
            <a:off x="4562764" y="3569579"/>
            <a:ext cx="7027811" cy="1892785"/>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r>
              <a:rPr lang="en-US" sz="1600" b="1" i="0" u="none" strike="noStrike" cap="none" dirty="0">
                <a:solidFill>
                  <a:srgbClr val="005CB9"/>
                </a:solidFill>
                <a:latin typeface="Trebuchet MS"/>
                <a:ea typeface="Trebuchet MS"/>
                <a:cs typeface="Trebuchet MS"/>
                <a:sym typeface="Trebuchet MS"/>
              </a:rPr>
              <a:t>Next Steps</a:t>
            </a:r>
          </a:p>
          <a:p>
            <a:pPr marL="0" marR="0" lvl="0" indent="0" algn="l" rtl="0">
              <a:lnSpc>
                <a:spcPct val="90000"/>
              </a:lnSpc>
              <a:spcBef>
                <a:spcPts val="0"/>
              </a:spcBef>
              <a:spcAft>
                <a:spcPts val="0"/>
              </a:spcAft>
              <a:buClr>
                <a:srgbClr val="005CB9"/>
              </a:buClr>
              <a:buSzPts val="1600"/>
              <a:buFont typeface="Trebuchet MS"/>
              <a:buNone/>
            </a:pPr>
            <a:endParaRPr lang="en-US" sz="1600" b="1" dirty="0">
              <a:solidFill>
                <a:srgbClr val="005CB9"/>
              </a:solidFill>
              <a:latin typeface="Trebuchet MS"/>
              <a:ea typeface="Trebuchet MS"/>
              <a:cs typeface="Trebuchet MS"/>
              <a:sym typeface="Trebuchet MS"/>
            </a:endParaRPr>
          </a:p>
          <a:p>
            <a:pPr marL="342900" marR="0" lvl="0" indent="-342900" algn="l" rtl="0">
              <a:lnSpc>
                <a:spcPct val="90000"/>
              </a:lnSpc>
              <a:spcBef>
                <a:spcPts val="0"/>
              </a:spcBef>
              <a:spcAft>
                <a:spcPts val="0"/>
              </a:spcAft>
              <a:buClr>
                <a:srgbClr val="005CB9"/>
              </a:buClr>
              <a:buSzPts val="1600"/>
              <a:buFont typeface="+mj-lt"/>
              <a:buAutoNum type="arabicPeriod"/>
            </a:pPr>
            <a:r>
              <a:rPr lang="en-US" dirty="0">
                <a:solidFill>
                  <a:srgbClr val="0D2547"/>
                </a:solidFill>
                <a:latin typeface="Trebuchet MS"/>
                <a:sym typeface="Trebuchet MS"/>
              </a:rPr>
              <a:t>Add defense-contract award dates, macro indicators (EUR USD, Brent, interest rates), and social-media sentiment to enrich feature set</a:t>
            </a:r>
          </a:p>
          <a:p>
            <a:pPr marL="342900" marR="0" lvl="0" indent="-342900" algn="l" rtl="0">
              <a:lnSpc>
                <a:spcPct val="90000"/>
              </a:lnSpc>
              <a:spcBef>
                <a:spcPts val="0"/>
              </a:spcBef>
              <a:spcAft>
                <a:spcPts val="0"/>
              </a:spcAft>
              <a:buClr>
                <a:srgbClr val="005CB9"/>
              </a:buClr>
              <a:buSzPts val="1600"/>
              <a:buFont typeface="+mj-lt"/>
              <a:buAutoNum type="arabicPeriod"/>
            </a:pPr>
            <a:r>
              <a:rPr lang="en-US" dirty="0">
                <a:solidFill>
                  <a:srgbClr val="0D2547"/>
                </a:solidFill>
                <a:latin typeface="Trebuchet MS"/>
                <a:sym typeface="Trebuchet MS"/>
              </a:rPr>
              <a:t>Upgrade to streaming and near-real-time pipeline so that we can provide event driven recommendations</a:t>
            </a:r>
          </a:p>
          <a:p>
            <a:pPr marL="342900" marR="0" lvl="0" indent="-342900" algn="l" rtl="0">
              <a:lnSpc>
                <a:spcPct val="90000"/>
              </a:lnSpc>
              <a:spcBef>
                <a:spcPts val="0"/>
              </a:spcBef>
              <a:spcAft>
                <a:spcPts val="0"/>
              </a:spcAft>
              <a:buClr>
                <a:srgbClr val="005CB9"/>
              </a:buClr>
              <a:buSzPts val="1600"/>
              <a:buFont typeface="+mj-lt"/>
              <a:buAutoNum type="arabicPeriod"/>
            </a:pPr>
            <a:r>
              <a:rPr lang="en-US" dirty="0">
                <a:solidFill>
                  <a:srgbClr val="0D2547"/>
                </a:solidFill>
                <a:latin typeface="Trebuchet MS"/>
                <a:sym typeface="Trebuchet MS"/>
              </a:rPr>
              <a:t>Build a prediction model using regressors or machine learning models</a:t>
            </a:r>
          </a:p>
          <a:p>
            <a:pPr marL="342900" marR="0" lvl="0" indent="-342900" algn="l" rtl="0">
              <a:lnSpc>
                <a:spcPct val="90000"/>
              </a:lnSpc>
              <a:spcBef>
                <a:spcPts val="0"/>
              </a:spcBef>
              <a:spcAft>
                <a:spcPts val="0"/>
              </a:spcAft>
              <a:buClr>
                <a:srgbClr val="005CB9"/>
              </a:buClr>
              <a:buSzPts val="1600"/>
              <a:buFont typeface="+mj-lt"/>
              <a:buAutoNum type="arabicPeriod"/>
            </a:pPr>
            <a:r>
              <a:rPr lang="en-US" dirty="0">
                <a:solidFill>
                  <a:srgbClr val="0D2547"/>
                </a:solidFill>
                <a:latin typeface="Trebuchet MS"/>
                <a:sym typeface="Trebuchet MS"/>
              </a:rPr>
              <a:t>Integrate machine learning models to refine the sentiment analysis factor by company/industry.</a:t>
            </a:r>
          </a:p>
        </p:txBody>
      </p:sp>
    </p:spTree>
    <p:extLst>
      <p:ext uri="{BB962C8B-B14F-4D97-AF65-F5344CB8AC3E}">
        <p14:creationId xmlns:p14="http://schemas.microsoft.com/office/powerpoint/2010/main" val="117537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14"/>
          <p:cNvSpPr txBox="1">
            <a:spLocks noGrp="1"/>
          </p:cNvSpPr>
          <p:nvPr>
            <p:ph type="title"/>
          </p:nvPr>
        </p:nvSpPr>
        <p:spPr>
          <a:xfrm>
            <a:off x="506682" y="5189015"/>
            <a:ext cx="3443837" cy="743015"/>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800"/>
              <a:buFont typeface="Trebuchet MS"/>
              <a:buNone/>
            </a:pPr>
            <a:r>
              <a:rPr lang="en-US"/>
              <a:t>Thank You</a:t>
            </a:r>
            <a:endParaRPr/>
          </a:p>
        </p:txBody>
      </p:sp>
      <p:pic>
        <p:nvPicPr>
          <p:cNvPr id="19" name="Picture 18">
            <a:extLst>
              <a:ext uri="{FF2B5EF4-FFF2-40B4-BE49-F238E27FC236}">
                <a16:creationId xmlns:a16="http://schemas.microsoft.com/office/drawing/2014/main" id="{7D76DE8F-7999-F6E9-6B16-B45814033380}"/>
              </a:ext>
            </a:extLst>
          </p:cNvPr>
          <p:cNvPicPr>
            <a:picLocks noChangeAspect="1"/>
          </p:cNvPicPr>
          <p:nvPr/>
        </p:nvPicPr>
        <p:blipFill>
          <a:blip r:embed="rId3"/>
          <a:stretch>
            <a:fillRect/>
          </a:stretch>
        </p:blipFill>
        <p:spPr>
          <a:xfrm>
            <a:off x="2464296" y="-1"/>
            <a:ext cx="7263408" cy="484227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6"/>
          <p:cNvSpPr txBox="1">
            <a:spLocks noGrp="1"/>
          </p:cNvSpPr>
          <p:nvPr>
            <p:ph type="body" idx="3"/>
          </p:nvPr>
        </p:nvSpPr>
        <p:spPr>
          <a:xfrm>
            <a:off x="550626" y="328612"/>
            <a:ext cx="11090275" cy="65938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ct val="100000"/>
              <a:buFont typeface="Arial"/>
              <a:buNone/>
            </a:pPr>
            <a:r>
              <a:rPr lang="en-US" dirty="0"/>
              <a:t>The team</a:t>
            </a:r>
            <a:endParaRPr dirty="0"/>
          </a:p>
        </p:txBody>
      </p:sp>
      <p:sp>
        <p:nvSpPr>
          <p:cNvPr id="286" name="Google Shape;286;p6"/>
          <p:cNvSpPr/>
          <p:nvPr/>
        </p:nvSpPr>
        <p:spPr>
          <a:xfrm>
            <a:off x="550864" y="1152722"/>
            <a:ext cx="11090274" cy="5017182"/>
          </a:xfrm>
          <a:prstGeom prst="roundRect">
            <a:avLst>
              <a:gd name="adj" fmla="val 2489"/>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Trebuchet MS"/>
              <a:buNone/>
            </a:pPr>
            <a:endParaRPr sz="1400" b="0" i="0" u="none" strike="noStrike" cap="none">
              <a:solidFill>
                <a:schemeClr val="lt1"/>
              </a:solidFill>
              <a:latin typeface="Trebuchet MS"/>
              <a:ea typeface="Trebuchet MS"/>
              <a:cs typeface="Trebuchet MS"/>
              <a:sym typeface="Trebuchet MS"/>
            </a:endParaRPr>
          </a:p>
        </p:txBody>
      </p:sp>
      <p:sp>
        <p:nvSpPr>
          <p:cNvPr id="287" name="Google Shape;287;p6"/>
          <p:cNvSpPr txBox="1"/>
          <p:nvPr/>
        </p:nvSpPr>
        <p:spPr>
          <a:xfrm>
            <a:off x="688987" y="1396404"/>
            <a:ext cx="10814028" cy="33851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i="0" u="none" strike="noStrike" cap="none" dirty="0">
                <a:solidFill>
                  <a:schemeClr val="dk2"/>
                </a:solidFill>
                <a:latin typeface="Trebuchet MS"/>
                <a:ea typeface="Trebuchet MS"/>
                <a:cs typeface="Trebuchet MS"/>
                <a:sym typeface="Trebuchet MS"/>
              </a:rPr>
              <a:t>Project Team</a:t>
            </a:r>
            <a:endParaRPr sz="1600" b="1" i="0" u="none" strike="noStrike" cap="none" dirty="0">
              <a:solidFill>
                <a:schemeClr val="lt1"/>
              </a:solidFill>
              <a:latin typeface="Trebuchet MS"/>
              <a:ea typeface="Trebuchet MS"/>
              <a:cs typeface="Trebuchet MS"/>
              <a:sym typeface="Trebuchet MS"/>
            </a:endParaRPr>
          </a:p>
        </p:txBody>
      </p:sp>
      <p:sp>
        <p:nvSpPr>
          <p:cNvPr id="288" name="Google Shape;288;p6"/>
          <p:cNvSpPr/>
          <p:nvPr/>
        </p:nvSpPr>
        <p:spPr>
          <a:xfrm>
            <a:off x="688987" y="1923085"/>
            <a:ext cx="10814028" cy="45719"/>
          </a:xfrm>
          <a:prstGeom prst="rect">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89" name="Google Shape;289;p6"/>
          <p:cNvSpPr/>
          <p:nvPr/>
        </p:nvSpPr>
        <p:spPr>
          <a:xfrm>
            <a:off x="688987" y="5035194"/>
            <a:ext cx="10814027" cy="1005840"/>
          </a:xfrm>
          <a:prstGeom prst="rect">
            <a:avLst/>
          </a:prstGeom>
          <a:solidFill>
            <a:srgbClr val="F2F2F2"/>
          </a:solidFill>
          <a:ln w="381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90" name="Google Shape;290;p6"/>
          <p:cNvSpPr txBox="1"/>
          <p:nvPr/>
        </p:nvSpPr>
        <p:spPr>
          <a:xfrm>
            <a:off x="1545816" y="5184171"/>
            <a:ext cx="9674637" cy="6001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dirty="0">
                <a:solidFill>
                  <a:schemeClr val="dk2"/>
                </a:solidFill>
                <a:latin typeface="Trebuchet MS"/>
                <a:ea typeface="Trebuchet MS"/>
                <a:cs typeface="Trebuchet MS"/>
                <a:sym typeface="Trebuchet MS"/>
              </a:rPr>
              <a:t>Project phase I</a:t>
            </a:r>
            <a:endParaRPr dirty="0"/>
          </a:p>
          <a:p>
            <a:pPr marL="0" marR="0" lvl="0" indent="0" algn="l" rtl="0">
              <a:spcBef>
                <a:spcPts val="0"/>
              </a:spcBef>
              <a:spcAft>
                <a:spcPts val="0"/>
              </a:spcAft>
              <a:buNone/>
            </a:pPr>
            <a:r>
              <a:rPr lang="en-US" sz="1050" b="0" i="1" u="none" strike="noStrike" cap="none" dirty="0">
                <a:solidFill>
                  <a:schemeClr val="lt1"/>
                </a:solidFill>
                <a:latin typeface="Trebuchet MS"/>
                <a:ea typeface="Trebuchet MS"/>
                <a:cs typeface="Trebuchet MS"/>
                <a:sym typeface="Trebuchet MS"/>
              </a:rPr>
              <a:t>The team has completed phase I of the project and is submitting findings related to streaming data ingestion, data storage, and data processing using technologies learned in the program. (further details on the technologies will be outlined next)</a:t>
            </a:r>
            <a:endParaRPr sz="1050" dirty="0">
              <a:solidFill>
                <a:schemeClr val="lt1"/>
              </a:solidFill>
              <a:latin typeface="Trebuchet MS"/>
              <a:ea typeface="Trebuchet MS"/>
              <a:cs typeface="Trebuchet MS"/>
              <a:sym typeface="Trebuchet MS"/>
            </a:endParaRPr>
          </a:p>
        </p:txBody>
      </p:sp>
      <p:sp>
        <p:nvSpPr>
          <p:cNvPr id="291" name="Google Shape;291;p6"/>
          <p:cNvSpPr/>
          <p:nvPr/>
        </p:nvSpPr>
        <p:spPr>
          <a:xfrm>
            <a:off x="1045002" y="5315617"/>
            <a:ext cx="254195" cy="444994"/>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ctr" rtl="0">
              <a:lnSpc>
                <a:spcPct val="95000"/>
              </a:lnSpc>
              <a:spcBef>
                <a:spcPts val="0"/>
              </a:spcBef>
              <a:spcAft>
                <a:spcPts val="0"/>
              </a:spcAft>
              <a:buClr>
                <a:schemeClr val="lt1"/>
              </a:buClr>
              <a:buSzPts val="1800"/>
              <a:buFont typeface="Trebuchet MS"/>
              <a:buNone/>
            </a:pPr>
            <a:endParaRPr sz="1800" b="0" i="0" u="none" strike="noStrike" cap="none">
              <a:solidFill>
                <a:srgbClr val="FFFFFF"/>
              </a:solidFill>
              <a:latin typeface="Trebuchet MS"/>
              <a:ea typeface="Trebuchet MS"/>
              <a:cs typeface="Trebuchet MS"/>
              <a:sym typeface="Trebuchet MS"/>
            </a:endParaRPr>
          </a:p>
        </p:txBody>
      </p:sp>
      <p:sp>
        <p:nvSpPr>
          <p:cNvPr id="292" name="Google Shape;292;p6"/>
          <p:cNvSpPr/>
          <p:nvPr/>
        </p:nvSpPr>
        <p:spPr>
          <a:xfrm>
            <a:off x="971546" y="5370948"/>
            <a:ext cx="190982" cy="334331"/>
          </a:xfrm>
          <a:prstGeom prst="chevron">
            <a:avLst>
              <a:gd name="adj" fmla="val 50000"/>
            </a:avLst>
          </a:prstGeom>
          <a:solidFill>
            <a:srgbClr val="B5E5FF"/>
          </a:solidFill>
          <a:ln>
            <a:noFill/>
          </a:ln>
        </p:spPr>
        <p:txBody>
          <a:bodyPr spcFirstLastPara="1" wrap="square" lIns="91425" tIns="91425" rIns="91425" bIns="91425" anchor="ctr" anchorCtr="0">
            <a:noAutofit/>
          </a:bodyPr>
          <a:lstStyle/>
          <a:p>
            <a:pPr marL="0" marR="0" lvl="0" indent="0" algn="ctr" rtl="0">
              <a:lnSpc>
                <a:spcPct val="95000"/>
              </a:lnSpc>
              <a:spcBef>
                <a:spcPts val="0"/>
              </a:spcBef>
              <a:spcAft>
                <a:spcPts val="0"/>
              </a:spcAft>
              <a:buClr>
                <a:schemeClr val="lt1"/>
              </a:buClr>
              <a:buSzPts val="1800"/>
              <a:buFont typeface="Trebuchet MS"/>
              <a:buNone/>
            </a:pPr>
            <a:endParaRPr sz="1800" b="0" i="0" u="none" strike="noStrike" cap="none">
              <a:solidFill>
                <a:srgbClr val="FFFFFF"/>
              </a:solidFill>
              <a:latin typeface="Trebuchet MS"/>
              <a:ea typeface="Trebuchet MS"/>
              <a:cs typeface="Trebuchet MS"/>
              <a:sym typeface="Trebuchet MS"/>
            </a:endParaRPr>
          </a:p>
        </p:txBody>
      </p:sp>
      <p:grpSp>
        <p:nvGrpSpPr>
          <p:cNvPr id="4" name="Group 3">
            <a:extLst>
              <a:ext uri="{FF2B5EF4-FFF2-40B4-BE49-F238E27FC236}">
                <a16:creationId xmlns:a16="http://schemas.microsoft.com/office/drawing/2014/main" id="{548A7502-30E0-A5F7-7328-0173D527B414}"/>
              </a:ext>
            </a:extLst>
          </p:cNvPr>
          <p:cNvGrpSpPr/>
          <p:nvPr/>
        </p:nvGrpSpPr>
        <p:grpSpPr>
          <a:xfrm>
            <a:off x="9942396" y="2429966"/>
            <a:ext cx="1478854" cy="1897845"/>
            <a:chOff x="9942396" y="2429966"/>
            <a:chExt cx="1478854" cy="1897845"/>
          </a:xfrm>
        </p:grpSpPr>
        <p:pic>
          <p:nvPicPr>
            <p:cNvPr id="308" name="Google Shape;308;p6"/>
            <p:cNvPicPr preferRelativeResize="0"/>
            <p:nvPr/>
          </p:nvPicPr>
          <p:blipFill rotWithShape="1">
            <a:blip r:embed="rId3">
              <a:alphaModFix/>
            </a:blip>
            <a:srcRect l="247" r="247"/>
            <a:stretch/>
          </p:blipFill>
          <p:spPr>
            <a:xfrm>
              <a:off x="9942396" y="2429966"/>
              <a:ext cx="1478854" cy="1478853"/>
            </a:xfrm>
            <a:prstGeom prst="ellipse">
              <a:avLst/>
            </a:prstGeom>
            <a:solidFill>
              <a:srgbClr val="0A0A0A"/>
            </a:solidFill>
            <a:ln w="9525" cap="flat" cmpd="sng">
              <a:solidFill>
                <a:srgbClr val="BFBFBF"/>
              </a:solidFill>
              <a:prstDash val="solid"/>
              <a:round/>
              <a:headEnd type="none" w="sm" len="sm"/>
              <a:tailEnd type="none" w="sm" len="sm"/>
            </a:ln>
            <a:effectLst>
              <a:outerShdw blurRad="55000" dist="18000" dir="5400000" algn="tl" rotWithShape="0">
                <a:srgbClr val="000000">
                  <a:alpha val="40000"/>
                </a:srgbClr>
              </a:outerShdw>
            </a:effectLst>
          </p:spPr>
        </p:pic>
        <p:sp>
          <p:nvSpPr>
            <p:cNvPr id="309" name="Google Shape;309;p6"/>
            <p:cNvSpPr txBox="1"/>
            <p:nvPr/>
          </p:nvSpPr>
          <p:spPr>
            <a:xfrm>
              <a:off x="9942396" y="4067483"/>
              <a:ext cx="1478854" cy="260328"/>
            </a:xfrm>
            <a:prstGeom prst="rect">
              <a:avLst/>
            </a:prstGeom>
            <a:noFill/>
            <a:ln>
              <a:noFill/>
            </a:ln>
          </p:spPr>
          <p:txBody>
            <a:bodyPr spcFirstLastPara="1" wrap="square" lIns="0" tIns="74925" rIns="0" bIns="0" anchor="t" anchorCtr="0">
              <a:spAutoFit/>
            </a:bodyPr>
            <a:lstStyle/>
            <a:p>
              <a:pPr marL="12700" marR="0" lvl="0" indent="0" algn="ctr" rtl="0">
                <a:lnSpc>
                  <a:spcPct val="100000"/>
                </a:lnSpc>
                <a:spcBef>
                  <a:spcPts val="0"/>
                </a:spcBef>
                <a:spcAft>
                  <a:spcPts val="0"/>
                </a:spcAft>
                <a:buClr>
                  <a:schemeClr val="lt1"/>
                </a:buClr>
                <a:buSzPts val="1200"/>
                <a:buFont typeface="Trebuchet MS"/>
                <a:buNone/>
              </a:pPr>
              <a:r>
                <a:rPr lang="en-US" sz="1200" i="0" u="none" strike="noStrike" cap="none">
                  <a:solidFill>
                    <a:schemeClr val="lt1"/>
                  </a:solidFill>
                  <a:latin typeface="Trebuchet MS"/>
                  <a:ea typeface="Trebuchet MS"/>
                  <a:cs typeface="Trebuchet MS"/>
                  <a:sym typeface="Trebuchet MS"/>
                </a:rPr>
                <a:t>Rawad Yared</a:t>
              </a:r>
              <a:endParaRPr sz="1200" i="0" u="none" strike="noStrike" cap="none">
                <a:solidFill>
                  <a:schemeClr val="lt1"/>
                </a:solidFill>
                <a:latin typeface="Trebuchet MS"/>
                <a:ea typeface="Trebuchet MS"/>
                <a:cs typeface="Trebuchet MS"/>
                <a:sym typeface="Trebuchet MS"/>
              </a:endParaRPr>
            </a:p>
          </p:txBody>
        </p:sp>
      </p:grpSp>
      <p:pic>
        <p:nvPicPr>
          <p:cNvPr id="6" name="Google Shape;308;p6">
            <a:extLst>
              <a:ext uri="{FF2B5EF4-FFF2-40B4-BE49-F238E27FC236}">
                <a16:creationId xmlns:a16="http://schemas.microsoft.com/office/drawing/2014/main" id="{DAD43BC1-F93C-C708-C08F-DFE96A8960A7}"/>
              </a:ext>
            </a:extLst>
          </p:cNvPr>
          <p:cNvPicPr preferRelativeResize="0"/>
          <p:nvPr/>
        </p:nvPicPr>
        <p:blipFill rotWithShape="1">
          <a:blip r:embed="rId4"/>
          <a:srcRect l="13275" r="13275"/>
          <a:stretch/>
        </p:blipFill>
        <p:spPr>
          <a:xfrm>
            <a:off x="7649483" y="2429966"/>
            <a:ext cx="1478854" cy="1478853"/>
          </a:xfrm>
          <a:prstGeom prst="ellipse">
            <a:avLst/>
          </a:prstGeom>
          <a:solidFill>
            <a:srgbClr val="0A0A0A"/>
          </a:solidFill>
          <a:ln w="9525" cap="flat" cmpd="sng">
            <a:solidFill>
              <a:srgbClr val="BFBFBF"/>
            </a:solidFill>
            <a:prstDash val="solid"/>
            <a:round/>
            <a:headEnd type="none" w="sm" len="sm"/>
            <a:tailEnd type="none" w="sm" len="sm"/>
          </a:ln>
          <a:effectLst>
            <a:outerShdw blurRad="55000" dist="18000" dir="5400000" algn="tl" rotWithShape="0">
              <a:srgbClr val="000000">
                <a:alpha val="40000"/>
              </a:srgbClr>
            </a:outerShdw>
          </a:effectLst>
        </p:spPr>
      </p:pic>
      <p:sp>
        <p:nvSpPr>
          <p:cNvPr id="7" name="Google Shape;309;p6">
            <a:extLst>
              <a:ext uri="{FF2B5EF4-FFF2-40B4-BE49-F238E27FC236}">
                <a16:creationId xmlns:a16="http://schemas.microsoft.com/office/drawing/2014/main" id="{24EF6BC4-E693-430F-FB39-EADA2F5AFCCF}"/>
              </a:ext>
            </a:extLst>
          </p:cNvPr>
          <p:cNvSpPr txBox="1"/>
          <p:nvPr/>
        </p:nvSpPr>
        <p:spPr>
          <a:xfrm>
            <a:off x="7649483" y="4067483"/>
            <a:ext cx="1478854" cy="260328"/>
          </a:xfrm>
          <a:prstGeom prst="rect">
            <a:avLst/>
          </a:prstGeom>
          <a:noFill/>
          <a:ln>
            <a:noFill/>
          </a:ln>
        </p:spPr>
        <p:txBody>
          <a:bodyPr spcFirstLastPara="1" wrap="square" lIns="0" tIns="74925" rIns="0" bIns="0" anchor="t" anchorCtr="0">
            <a:spAutoFit/>
          </a:bodyPr>
          <a:lstStyle/>
          <a:p>
            <a:pPr marL="12700" marR="0" lvl="0" indent="0" algn="ctr" rtl="0">
              <a:lnSpc>
                <a:spcPct val="100000"/>
              </a:lnSpc>
              <a:spcBef>
                <a:spcPts val="0"/>
              </a:spcBef>
              <a:spcAft>
                <a:spcPts val="0"/>
              </a:spcAft>
              <a:buClr>
                <a:schemeClr val="lt1"/>
              </a:buClr>
              <a:buSzPts val="1200"/>
              <a:buFont typeface="Trebuchet MS"/>
              <a:buNone/>
            </a:pPr>
            <a:r>
              <a:rPr lang="en-US" sz="1200" i="0" u="none" strike="noStrike" cap="none" dirty="0">
                <a:solidFill>
                  <a:schemeClr val="lt1"/>
                </a:solidFill>
                <a:latin typeface="Trebuchet MS"/>
                <a:ea typeface="Trebuchet MS"/>
                <a:cs typeface="Trebuchet MS"/>
                <a:sym typeface="Trebuchet MS"/>
              </a:rPr>
              <a:t>Paula Caceres Cavero</a:t>
            </a:r>
            <a:endParaRPr sz="1200" i="0" u="none" strike="noStrike" cap="none" dirty="0">
              <a:solidFill>
                <a:schemeClr val="lt1"/>
              </a:solidFill>
              <a:latin typeface="Trebuchet MS"/>
              <a:ea typeface="Trebuchet MS"/>
              <a:cs typeface="Trebuchet MS"/>
              <a:sym typeface="Trebuchet MS"/>
            </a:endParaRPr>
          </a:p>
        </p:txBody>
      </p:sp>
      <p:pic>
        <p:nvPicPr>
          <p:cNvPr id="9" name="Google Shape;308;p6">
            <a:extLst>
              <a:ext uri="{FF2B5EF4-FFF2-40B4-BE49-F238E27FC236}">
                <a16:creationId xmlns:a16="http://schemas.microsoft.com/office/drawing/2014/main" id="{83A90B87-65D5-2DE3-A789-534C41516892}"/>
              </a:ext>
            </a:extLst>
          </p:cNvPr>
          <p:cNvPicPr preferRelativeResize="0"/>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9846" t="2060" r="11273" b="45352"/>
          <a:stretch>
            <a:fillRect/>
          </a:stretch>
        </p:blipFill>
        <p:spPr>
          <a:xfrm>
            <a:off x="5356572" y="2429966"/>
            <a:ext cx="1478854" cy="1478853"/>
          </a:xfrm>
          <a:prstGeom prst="ellipse">
            <a:avLst/>
          </a:prstGeom>
          <a:solidFill>
            <a:srgbClr val="0A0A0A"/>
          </a:solidFill>
          <a:ln w="9525" cap="flat" cmpd="sng">
            <a:solidFill>
              <a:srgbClr val="BFBFBF"/>
            </a:solidFill>
            <a:prstDash val="solid"/>
            <a:round/>
            <a:headEnd type="none" w="sm" len="sm"/>
            <a:tailEnd type="none" w="sm" len="sm"/>
          </a:ln>
          <a:effectLst>
            <a:outerShdw blurRad="55000" dist="18000" dir="5400000" algn="tl" rotWithShape="0">
              <a:srgbClr val="000000">
                <a:alpha val="40000"/>
              </a:srgbClr>
            </a:outerShdw>
          </a:effectLst>
        </p:spPr>
      </p:pic>
      <p:sp>
        <p:nvSpPr>
          <p:cNvPr id="10" name="Google Shape;309;p6">
            <a:extLst>
              <a:ext uri="{FF2B5EF4-FFF2-40B4-BE49-F238E27FC236}">
                <a16:creationId xmlns:a16="http://schemas.microsoft.com/office/drawing/2014/main" id="{89C8FC37-03AC-9258-0126-CDD63850EABE}"/>
              </a:ext>
            </a:extLst>
          </p:cNvPr>
          <p:cNvSpPr txBox="1"/>
          <p:nvPr/>
        </p:nvSpPr>
        <p:spPr>
          <a:xfrm>
            <a:off x="5356572" y="4067483"/>
            <a:ext cx="1478854" cy="444989"/>
          </a:xfrm>
          <a:prstGeom prst="rect">
            <a:avLst/>
          </a:prstGeom>
          <a:noFill/>
          <a:ln>
            <a:noFill/>
          </a:ln>
        </p:spPr>
        <p:txBody>
          <a:bodyPr spcFirstLastPara="1" wrap="square" lIns="0" tIns="74925" rIns="0" bIns="0" anchor="t" anchorCtr="0">
            <a:spAutoFit/>
          </a:bodyPr>
          <a:lstStyle/>
          <a:p>
            <a:pPr marL="12700" marR="0" lvl="0" indent="0" algn="ctr" rtl="0">
              <a:lnSpc>
                <a:spcPct val="100000"/>
              </a:lnSpc>
              <a:spcBef>
                <a:spcPts val="0"/>
              </a:spcBef>
              <a:spcAft>
                <a:spcPts val="0"/>
              </a:spcAft>
              <a:buClr>
                <a:schemeClr val="lt1"/>
              </a:buClr>
              <a:buSzPts val="1200"/>
              <a:buFont typeface="Trebuchet MS"/>
              <a:buNone/>
            </a:pPr>
            <a:r>
              <a:rPr lang="en-US" sz="1200" i="0" u="none" strike="noStrike" cap="none" dirty="0">
                <a:solidFill>
                  <a:schemeClr val="lt1"/>
                </a:solidFill>
                <a:latin typeface="Trebuchet MS"/>
                <a:ea typeface="Trebuchet MS"/>
                <a:cs typeface="Trebuchet MS"/>
                <a:sym typeface="Trebuchet MS"/>
              </a:rPr>
              <a:t>María Fernanda Hernández Montes</a:t>
            </a:r>
            <a:endParaRPr sz="1200" i="0" u="none" strike="noStrike" cap="none" dirty="0">
              <a:solidFill>
                <a:schemeClr val="lt1"/>
              </a:solidFill>
              <a:latin typeface="Trebuchet MS"/>
              <a:ea typeface="Trebuchet MS"/>
              <a:cs typeface="Trebuchet MS"/>
              <a:sym typeface="Trebuchet MS"/>
            </a:endParaRPr>
          </a:p>
        </p:txBody>
      </p:sp>
      <p:pic>
        <p:nvPicPr>
          <p:cNvPr id="12" name="Google Shape;308;p6">
            <a:extLst>
              <a:ext uri="{FF2B5EF4-FFF2-40B4-BE49-F238E27FC236}">
                <a16:creationId xmlns:a16="http://schemas.microsoft.com/office/drawing/2014/main" id="{88C45BE6-3607-1585-629B-908CB34D8F73}"/>
              </a:ext>
            </a:extLst>
          </p:cNvPr>
          <p:cNvPicPr preferRelativeResize="0"/>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6122" b="27212"/>
          <a:stretch>
            <a:fillRect/>
          </a:stretch>
        </p:blipFill>
        <p:spPr>
          <a:xfrm>
            <a:off x="3063661" y="2429966"/>
            <a:ext cx="1478854" cy="1478853"/>
          </a:xfrm>
          <a:prstGeom prst="ellipse">
            <a:avLst/>
          </a:prstGeom>
          <a:solidFill>
            <a:srgbClr val="0A0A0A"/>
          </a:solidFill>
          <a:ln w="9525" cap="flat" cmpd="sng">
            <a:solidFill>
              <a:srgbClr val="BFBFBF"/>
            </a:solidFill>
            <a:prstDash val="solid"/>
            <a:round/>
            <a:headEnd type="none" w="sm" len="sm"/>
            <a:tailEnd type="none" w="sm" len="sm"/>
          </a:ln>
          <a:effectLst>
            <a:outerShdw blurRad="55000" dist="18000" dir="5400000" algn="tl" rotWithShape="0">
              <a:srgbClr val="000000">
                <a:alpha val="40000"/>
              </a:srgbClr>
            </a:outerShdw>
          </a:effectLst>
        </p:spPr>
      </p:pic>
      <p:sp>
        <p:nvSpPr>
          <p:cNvPr id="13" name="Google Shape;309;p6">
            <a:extLst>
              <a:ext uri="{FF2B5EF4-FFF2-40B4-BE49-F238E27FC236}">
                <a16:creationId xmlns:a16="http://schemas.microsoft.com/office/drawing/2014/main" id="{1A031B39-8F04-875F-BD8E-05560FF7EF69}"/>
              </a:ext>
            </a:extLst>
          </p:cNvPr>
          <p:cNvSpPr txBox="1"/>
          <p:nvPr/>
        </p:nvSpPr>
        <p:spPr>
          <a:xfrm>
            <a:off x="3063661" y="4067483"/>
            <a:ext cx="1478854" cy="444989"/>
          </a:xfrm>
          <a:prstGeom prst="rect">
            <a:avLst/>
          </a:prstGeom>
          <a:noFill/>
          <a:ln>
            <a:noFill/>
          </a:ln>
        </p:spPr>
        <p:txBody>
          <a:bodyPr spcFirstLastPara="1" wrap="square" lIns="0" tIns="74925" rIns="0" bIns="0" anchor="t" anchorCtr="0">
            <a:spAutoFit/>
          </a:bodyPr>
          <a:lstStyle/>
          <a:p>
            <a:pPr marL="12700" marR="0" lvl="0" indent="0" algn="ctr" rtl="0">
              <a:lnSpc>
                <a:spcPct val="100000"/>
              </a:lnSpc>
              <a:spcBef>
                <a:spcPts val="0"/>
              </a:spcBef>
              <a:spcAft>
                <a:spcPts val="0"/>
              </a:spcAft>
              <a:buClr>
                <a:schemeClr val="lt1"/>
              </a:buClr>
              <a:buSzPts val="1200"/>
              <a:buFont typeface="Trebuchet MS"/>
              <a:buNone/>
            </a:pPr>
            <a:r>
              <a:rPr lang="pt-BR" sz="1200" i="0" u="none" strike="noStrike" cap="none" dirty="0">
                <a:solidFill>
                  <a:schemeClr val="lt1"/>
                </a:solidFill>
                <a:latin typeface="Trebuchet MS"/>
                <a:ea typeface="Trebuchet MS"/>
                <a:cs typeface="Trebuchet MS"/>
                <a:sym typeface="Trebuchet MS"/>
              </a:rPr>
              <a:t>Laura Lopes Vale Estrada De Barros</a:t>
            </a:r>
            <a:endParaRPr sz="1200" i="0" u="none" strike="noStrike" cap="none" dirty="0">
              <a:solidFill>
                <a:schemeClr val="lt1"/>
              </a:solidFill>
              <a:latin typeface="Trebuchet MS"/>
              <a:ea typeface="Trebuchet MS"/>
              <a:cs typeface="Trebuchet MS"/>
              <a:sym typeface="Trebuchet MS"/>
            </a:endParaRPr>
          </a:p>
        </p:txBody>
      </p:sp>
      <p:pic>
        <p:nvPicPr>
          <p:cNvPr id="15" name="Google Shape;308;p6">
            <a:extLst>
              <a:ext uri="{FF2B5EF4-FFF2-40B4-BE49-F238E27FC236}">
                <a16:creationId xmlns:a16="http://schemas.microsoft.com/office/drawing/2014/main" id="{4E9CCE15-80CF-5731-D140-4E5442D3A17D}"/>
              </a:ext>
            </a:extLst>
          </p:cNvPr>
          <p:cNvPicPr preferRelativeResize="0"/>
          <p:nvPr/>
        </p:nvPicPr>
        <p:blipFill rotWithShape="1">
          <a:blip r:embed="rId9">
            <a:extLst>
              <a:ext uri="{BEBA8EAE-BF5A-486C-A8C5-ECC9F3942E4B}">
                <a14:imgProps xmlns:a14="http://schemas.microsoft.com/office/drawing/2010/main">
                  <a14:imgLayer r:embed="rId10">
                    <a14:imgEffect>
                      <a14:saturation sat="0"/>
                    </a14:imgEffect>
                  </a14:imgLayer>
                </a14:imgProps>
              </a:ext>
            </a:extLst>
          </a:blip>
          <a:srcRect l="15150" t="37056" r="56109" b="43784"/>
          <a:stretch>
            <a:fillRect/>
          </a:stretch>
        </p:blipFill>
        <p:spPr>
          <a:xfrm>
            <a:off x="770750" y="2429966"/>
            <a:ext cx="1478854" cy="1478853"/>
          </a:xfrm>
          <a:prstGeom prst="ellipse">
            <a:avLst/>
          </a:prstGeom>
          <a:solidFill>
            <a:srgbClr val="0A0A0A"/>
          </a:solidFill>
          <a:ln w="9525" cap="flat" cmpd="sng">
            <a:solidFill>
              <a:srgbClr val="BFBFBF"/>
            </a:solidFill>
            <a:prstDash val="solid"/>
            <a:round/>
            <a:headEnd type="none" w="sm" len="sm"/>
            <a:tailEnd type="none" w="sm" len="sm"/>
          </a:ln>
          <a:effectLst>
            <a:outerShdw blurRad="55000" dist="18000" dir="5400000" algn="tl" rotWithShape="0">
              <a:srgbClr val="000000">
                <a:alpha val="40000"/>
              </a:srgbClr>
            </a:outerShdw>
          </a:effectLst>
        </p:spPr>
      </p:pic>
      <p:sp>
        <p:nvSpPr>
          <p:cNvPr id="16" name="Google Shape;309;p6">
            <a:extLst>
              <a:ext uri="{FF2B5EF4-FFF2-40B4-BE49-F238E27FC236}">
                <a16:creationId xmlns:a16="http://schemas.microsoft.com/office/drawing/2014/main" id="{78C9FB47-23A2-D1A7-75C5-2A203C9900AB}"/>
              </a:ext>
            </a:extLst>
          </p:cNvPr>
          <p:cNvSpPr txBox="1"/>
          <p:nvPr/>
        </p:nvSpPr>
        <p:spPr>
          <a:xfrm>
            <a:off x="696808" y="4067483"/>
            <a:ext cx="1626739" cy="444989"/>
          </a:xfrm>
          <a:prstGeom prst="rect">
            <a:avLst/>
          </a:prstGeom>
          <a:noFill/>
          <a:ln>
            <a:noFill/>
          </a:ln>
        </p:spPr>
        <p:txBody>
          <a:bodyPr spcFirstLastPara="1" wrap="square" lIns="0" tIns="74925" rIns="0" bIns="0" anchor="t" anchorCtr="0">
            <a:spAutoFit/>
          </a:bodyPr>
          <a:lstStyle/>
          <a:p>
            <a:pPr marL="12700" marR="0" lvl="0" indent="0" algn="ctr" rtl="0">
              <a:lnSpc>
                <a:spcPct val="100000"/>
              </a:lnSpc>
              <a:spcBef>
                <a:spcPts val="0"/>
              </a:spcBef>
              <a:spcAft>
                <a:spcPts val="0"/>
              </a:spcAft>
              <a:buClr>
                <a:schemeClr val="lt1"/>
              </a:buClr>
              <a:buSzPts val="1200"/>
              <a:buFont typeface="Trebuchet MS"/>
              <a:buNone/>
            </a:pPr>
            <a:r>
              <a:rPr lang="en-US" sz="1200" i="0" u="none" strike="noStrike" cap="none" dirty="0">
                <a:solidFill>
                  <a:schemeClr val="lt1"/>
                </a:solidFill>
                <a:latin typeface="Trebuchet MS"/>
                <a:ea typeface="Trebuchet MS"/>
                <a:cs typeface="Trebuchet MS"/>
                <a:sym typeface="Trebuchet MS"/>
              </a:rPr>
              <a:t>Alvaro Verona Chirinos</a:t>
            </a:r>
            <a:endParaRPr sz="1200" i="0" u="none" strike="noStrike" cap="none" dirty="0">
              <a:solidFill>
                <a:schemeClr val="lt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SzPts val="800"/>
              <a:buNone/>
            </a:pPr>
            <a:fld id="{00000000-1234-1234-1234-123412341234}" type="slidenum">
              <a:rPr lang="en-US"/>
              <a:t>3</a:t>
            </a:fld>
            <a:endParaRPr/>
          </a:p>
        </p:txBody>
      </p:sp>
      <p:sp>
        <p:nvSpPr>
          <p:cNvPr id="321" name="Google Shape;321;p7"/>
          <p:cNvSpPr txBox="1">
            <a:spLocks noGrp="1"/>
          </p:cNvSpPr>
          <p:nvPr>
            <p:ph type="title"/>
          </p:nvPr>
        </p:nvSpPr>
        <p:spPr>
          <a:xfrm>
            <a:off x="491986" y="1896662"/>
            <a:ext cx="3057939" cy="31524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400"/>
              <a:buFont typeface="Trebuchet MS"/>
              <a:buNone/>
            </a:pPr>
            <a:r>
              <a:rPr lang="en-US" sz="3600" dirty="0"/>
              <a:t>Who are INDRA &amp; AIRBUS?</a:t>
            </a:r>
            <a:endParaRPr sz="3600" dirty="0"/>
          </a:p>
        </p:txBody>
      </p:sp>
      <p:sp>
        <p:nvSpPr>
          <p:cNvPr id="323" name="Google Shape;323;p7"/>
          <p:cNvSpPr/>
          <p:nvPr/>
        </p:nvSpPr>
        <p:spPr>
          <a:xfrm>
            <a:off x="5235447" y="1896662"/>
            <a:ext cx="6355128" cy="757090"/>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r>
              <a:rPr lang="en-US" sz="1600" b="1" i="0" u="none" strike="noStrike" cap="none" dirty="0">
                <a:solidFill>
                  <a:srgbClr val="005CB9"/>
                </a:solidFill>
                <a:latin typeface="Trebuchet MS"/>
                <a:ea typeface="Trebuchet MS"/>
                <a:cs typeface="Trebuchet MS"/>
                <a:sym typeface="Trebuchet MS"/>
              </a:rPr>
              <a:t>INDRA: </a:t>
            </a:r>
            <a:r>
              <a:rPr lang="en-US" sz="1600" dirty="0">
                <a:solidFill>
                  <a:srgbClr val="0D2547"/>
                </a:solidFill>
                <a:latin typeface="Trebuchet MS"/>
                <a:sym typeface="Trebuchet MS"/>
              </a:rPr>
              <a:t>Indra is one of Spain's leading defense and technology companies. It operates globally across three main</a:t>
            </a:r>
          </a:p>
          <a:p>
            <a:pPr marL="0" marR="0" lvl="0" indent="0" algn="l" rtl="0">
              <a:lnSpc>
                <a:spcPct val="90000"/>
              </a:lnSpc>
              <a:spcBef>
                <a:spcPts val="0"/>
              </a:spcBef>
              <a:spcAft>
                <a:spcPts val="0"/>
              </a:spcAft>
              <a:buClr>
                <a:srgbClr val="005CB9"/>
              </a:buClr>
              <a:buSzPts val="1600"/>
              <a:buFont typeface="Trebuchet MS"/>
              <a:buNone/>
            </a:pPr>
            <a:r>
              <a:rPr lang="en-US" sz="1600" dirty="0">
                <a:solidFill>
                  <a:srgbClr val="0D2547"/>
                </a:solidFill>
                <a:latin typeface="Trebuchet MS"/>
                <a:sym typeface="Trebuchet MS"/>
              </a:rPr>
              <a:t>verticals: Defense, Transport &amp; Traffic, and IT</a:t>
            </a:r>
            <a:endParaRPr sz="1600" dirty="0">
              <a:solidFill>
                <a:srgbClr val="0D2547"/>
              </a:solidFill>
              <a:latin typeface="Trebuchet MS"/>
            </a:endParaRPr>
          </a:p>
        </p:txBody>
      </p:sp>
      <p:cxnSp>
        <p:nvCxnSpPr>
          <p:cNvPr id="324" name="Google Shape;324;p7"/>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325" name="Google Shape;325;p7"/>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a:solidFill>
                  <a:srgbClr val="005CB9"/>
                </a:solidFill>
                <a:latin typeface="Trebuchet MS"/>
                <a:ea typeface="Trebuchet MS"/>
                <a:cs typeface="Trebuchet MS"/>
                <a:sym typeface="Trebuchet MS"/>
              </a:rPr>
              <a:t>1</a:t>
            </a:r>
            <a:endParaRPr/>
          </a:p>
        </p:txBody>
      </p:sp>
      <p:grpSp>
        <p:nvGrpSpPr>
          <p:cNvPr id="326" name="Google Shape;326;p7"/>
          <p:cNvGrpSpPr/>
          <p:nvPr/>
        </p:nvGrpSpPr>
        <p:grpSpPr>
          <a:xfrm>
            <a:off x="4546952" y="4896841"/>
            <a:ext cx="7043623" cy="757090"/>
            <a:chOff x="4310177" y="2735634"/>
            <a:chExt cx="7043623" cy="757090"/>
          </a:xfrm>
        </p:grpSpPr>
        <p:sp>
          <p:nvSpPr>
            <p:cNvPr id="327" name="Google Shape;327;p7"/>
            <p:cNvSpPr/>
            <p:nvPr/>
          </p:nvSpPr>
          <p:spPr>
            <a:xfrm>
              <a:off x="4998671" y="2735634"/>
              <a:ext cx="6355129" cy="757090"/>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r>
                <a:rPr lang="en-US" sz="1600" b="1" i="0" u="none" strike="noStrike" cap="none" dirty="0">
                  <a:solidFill>
                    <a:srgbClr val="005CB9"/>
                  </a:solidFill>
                  <a:latin typeface="Trebuchet MS"/>
                  <a:ea typeface="Trebuchet MS"/>
                  <a:cs typeface="Trebuchet MS"/>
                  <a:sym typeface="Trebuchet MS"/>
                </a:rPr>
                <a:t>AIRBUS: </a:t>
              </a:r>
              <a:r>
                <a:rPr lang="en-US" sz="1600" b="0" i="0" u="none" strike="noStrike" cap="none" dirty="0">
                  <a:solidFill>
                    <a:srgbClr val="0D2547"/>
                  </a:solidFill>
                  <a:latin typeface="Trebuchet MS"/>
                  <a:ea typeface="Trebuchet MS"/>
                  <a:cs typeface="Trebuchet MS"/>
                  <a:sym typeface="Trebuchet MS"/>
                </a:rPr>
                <a:t>Airbus is a global leader in aerospace and defense, headquartered in Europe. It operates across three main divisions: Commercial Aircraft, Helicopters, and Defense &amp; Space</a:t>
              </a:r>
              <a:endParaRPr dirty="0"/>
            </a:p>
          </p:txBody>
        </p:sp>
        <p:cxnSp>
          <p:nvCxnSpPr>
            <p:cNvPr id="328" name="Google Shape;328;p7"/>
            <p:cNvCxnSpPr/>
            <p:nvPr/>
          </p:nvCxnSpPr>
          <p:spPr>
            <a:xfrm>
              <a:off x="4747465" y="2825754"/>
              <a:ext cx="0" cy="576847"/>
            </a:xfrm>
            <a:prstGeom prst="straightConnector1">
              <a:avLst/>
            </a:prstGeom>
            <a:noFill/>
            <a:ln w="9525" cap="flat" cmpd="sng">
              <a:solidFill>
                <a:srgbClr val="005CB9"/>
              </a:solidFill>
              <a:prstDash val="solid"/>
              <a:round/>
              <a:headEnd type="none" w="sm" len="sm"/>
              <a:tailEnd type="none" w="sm" len="sm"/>
            </a:ln>
          </p:spPr>
        </p:cxnSp>
        <p:sp>
          <p:nvSpPr>
            <p:cNvPr id="329" name="Google Shape;329;p7"/>
            <p:cNvSpPr/>
            <p:nvPr/>
          </p:nvSpPr>
          <p:spPr>
            <a:xfrm>
              <a:off x="4310177" y="2825754"/>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a:solidFill>
                    <a:srgbClr val="005CB9"/>
                  </a:solidFill>
                  <a:latin typeface="Trebuchet MS"/>
                  <a:ea typeface="Trebuchet MS"/>
                  <a:cs typeface="Trebuchet MS"/>
                  <a:sym typeface="Trebuchet MS"/>
                </a:rPr>
                <a:t>2</a:t>
              </a:r>
              <a:endParaRPr/>
            </a:p>
          </p:txBody>
        </p:sp>
      </p:grpSp>
      <p:grpSp>
        <p:nvGrpSpPr>
          <p:cNvPr id="6" name="Group 5">
            <a:extLst>
              <a:ext uri="{FF2B5EF4-FFF2-40B4-BE49-F238E27FC236}">
                <a16:creationId xmlns:a16="http://schemas.microsoft.com/office/drawing/2014/main" id="{CA4BF496-F90A-93A7-07A1-7BA06BD2C528}"/>
              </a:ext>
            </a:extLst>
          </p:cNvPr>
          <p:cNvGrpSpPr/>
          <p:nvPr/>
        </p:nvGrpSpPr>
        <p:grpSpPr>
          <a:xfrm>
            <a:off x="1051323" y="512833"/>
            <a:ext cx="1939264" cy="1939264"/>
            <a:chOff x="969633" y="512833"/>
            <a:chExt cx="1939264" cy="1939264"/>
          </a:xfrm>
        </p:grpSpPr>
        <p:sp>
          <p:nvSpPr>
            <p:cNvPr id="5" name="Flowchart: Connector 4">
              <a:extLst>
                <a:ext uri="{FF2B5EF4-FFF2-40B4-BE49-F238E27FC236}">
                  <a16:creationId xmlns:a16="http://schemas.microsoft.com/office/drawing/2014/main" id="{4FA55A50-1EE3-047B-EAC3-28ADC232D73C}"/>
                </a:ext>
              </a:extLst>
            </p:cNvPr>
            <p:cNvSpPr/>
            <p:nvPr/>
          </p:nvSpPr>
          <p:spPr>
            <a:xfrm>
              <a:off x="969633" y="512833"/>
              <a:ext cx="1939264" cy="1939264"/>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Questions with solid fill">
              <a:extLst>
                <a:ext uri="{FF2B5EF4-FFF2-40B4-BE49-F238E27FC236}">
                  <a16:creationId xmlns:a16="http://schemas.microsoft.com/office/drawing/2014/main" id="{48ACEF9F-71E9-BF03-D39C-9F24F0AB9E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9611" y="892811"/>
              <a:ext cx="1179309" cy="1179309"/>
            </a:xfrm>
            <a:prstGeom prst="rect">
              <a:avLst/>
            </a:prstGeom>
          </p:spPr>
        </p:pic>
      </p:grpSp>
      <p:pic>
        <p:nvPicPr>
          <p:cNvPr id="1026" name="Picture 2" descr="Indra - DCA">
            <a:extLst>
              <a:ext uri="{FF2B5EF4-FFF2-40B4-BE49-F238E27FC236}">
                <a16:creationId xmlns:a16="http://schemas.microsoft.com/office/drawing/2014/main" id="{8747E078-1357-6E71-6F11-210F300E1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76" y="512833"/>
            <a:ext cx="3370774" cy="173413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283106B-06D2-0EE9-6591-23EC4709BB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5919" y="3723782"/>
            <a:ext cx="4145689" cy="947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F05318FB-80B8-70ED-065A-F3598AB810C5}"/>
            </a:ext>
          </a:extLst>
        </p:cNvPr>
        <p:cNvGrpSpPr/>
        <p:nvPr/>
      </p:nvGrpSpPr>
      <p:grpSpPr>
        <a:xfrm>
          <a:off x="0" y="0"/>
          <a:ext cx="0" cy="0"/>
          <a:chOff x="0" y="0"/>
          <a:chExt cx="0" cy="0"/>
        </a:xfrm>
      </p:grpSpPr>
      <p:sp>
        <p:nvSpPr>
          <p:cNvPr id="320" name="Google Shape;320;p7">
            <a:extLst>
              <a:ext uri="{FF2B5EF4-FFF2-40B4-BE49-F238E27FC236}">
                <a16:creationId xmlns:a16="http://schemas.microsoft.com/office/drawing/2014/main" id="{C849CE5C-3451-A957-BFE2-09D1E8743869}"/>
              </a:ext>
            </a:extLst>
          </p:cNvPr>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SzPts val="800"/>
              <a:buNone/>
            </a:pPr>
            <a:fld id="{00000000-1234-1234-1234-123412341234}" type="slidenum">
              <a:rPr lang="en-US"/>
              <a:t>4</a:t>
            </a:fld>
            <a:endParaRPr/>
          </a:p>
        </p:txBody>
      </p:sp>
      <p:sp>
        <p:nvSpPr>
          <p:cNvPr id="4" name="Title 3">
            <a:extLst>
              <a:ext uri="{FF2B5EF4-FFF2-40B4-BE49-F238E27FC236}">
                <a16:creationId xmlns:a16="http://schemas.microsoft.com/office/drawing/2014/main" id="{7773406F-C3FA-A1C5-6549-191250A9C5E4}"/>
              </a:ext>
            </a:extLst>
          </p:cNvPr>
          <p:cNvSpPr>
            <a:spLocks noGrp="1"/>
          </p:cNvSpPr>
          <p:nvPr>
            <p:ph type="title"/>
          </p:nvPr>
        </p:nvSpPr>
        <p:spPr/>
        <p:txBody>
          <a:bodyPr/>
          <a:lstStyle/>
          <a:p>
            <a:pPr algn="ctr"/>
            <a:r>
              <a:rPr lang="en-US" sz="3600" dirty="0"/>
              <a:t>Purpose of our Analysis</a:t>
            </a:r>
          </a:p>
        </p:txBody>
      </p:sp>
      <p:sp>
        <p:nvSpPr>
          <p:cNvPr id="10" name="Flowchart: Connector 9">
            <a:extLst>
              <a:ext uri="{FF2B5EF4-FFF2-40B4-BE49-F238E27FC236}">
                <a16:creationId xmlns:a16="http://schemas.microsoft.com/office/drawing/2014/main" id="{9E924310-3107-961A-567C-A05C2C93FE49}"/>
              </a:ext>
            </a:extLst>
          </p:cNvPr>
          <p:cNvSpPr/>
          <p:nvPr/>
        </p:nvSpPr>
        <p:spPr>
          <a:xfrm>
            <a:off x="1051323" y="512833"/>
            <a:ext cx="1939264" cy="1939264"/>
          </a:xfrm>
          <a:prstGeom prst="flowChartConnector">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descr="Chess pieces with solid fill">
            <a:extLst>
              <a:ext uri="{FF2B5EF4-FFF2-40B4-BE49-F238E27FC236}">
                <a16:creationId xmlns:a16="http://schemas.microsoft.com/office/drawing/2014/main" id="{0B4A4249-8E33-9896-1B29-464D128C25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3755" y="1025265"/>
            <a:ext cx="914400" cy="914400"/>
          </a:xfrm>
          <a:prstGeom prst="rect">
            <a:avLst/>
          </a:prstGeom>
        </p:spPr>
      </p:pic>
      <p:sp>
        <p:nvSpPr>
          <p:cNvPr id="15" name="Google Shape;323;p7">
            <a:extLst>
              <a:ext uri="{FF2B5EF4-FFF2-40B4-BE49-F238E27FC236}">
                <a16:creationId xmlns:a16="http://schemas.microsoft.com/office/drawing/2014/main" id="{EBD8EB2A-3539-6D16-5BA0-19D0FB78B29B}"/>
              </a:ext>
            </a:extLst>
          </p:cNvPr>
          <p:cNvSpPr/>
          <p:nvPr/>
        </p:nvSpPr>
        <p:spPr>
          <a:xfrm>
            <a:off x="5110317" y="801013"/>
            <a:ext cx="6480258" cy="978689"/>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r>
              <a:rPr lang="en-US" sz="1600" b="1" i="0" u="none" strike="noStrike" cap="none" dirty="0">
                <a:solidFill>
                  <a:srgbClr val="005CB9"/>
                </a:solidFill>
                <a:latin typeface="Trebuchet MS"/>
                <a:ea typeface="Trebuchet MS"/>
                <a:cs typeface="Trebuchet MS"/>
                <a:sym typeface="Trebuchet MS"/>
              </a:rPr>
              <a:t>Purpose: </a:t>
            </a:r>
            <a:r>
              <a:rPr lang="en-US" sz="1600" dirty="0">
                <a:solidFill>
                  <a:srgbClr val="0D2547"/>
                </a:solidFill>
                <a:latin typeface="Trebuchet MS"/>
                <a:sym typeface="Trebuchet MS"/>
              </a:rPr>
              <a:t>Analyze the relationship between news/media sentiment and stock price movements for Airbus and Indra, two key players in Europe’s defense sector to support predictive insights for investors and stakeholders</a:t>
            </a:r>
            <a:endParaRPr sz="1600" dirty="0">
              <a:solidFill>
                <a:srgbClr val="0D2547"/>
              </a:solidFill>
              <a:latin typeface="Trebuchet MS"/>
            </a:endParaRPr>
          </a:p>
        </p:txBody>
      </p:sp>
      <p:sp>
        <p:nvSpPr>
          <p:cNvPr id="3" name="Google Shape;323;p7">
            <a:extLst>
              <a:ext uri="{FF2B5EF4-FFF2-40B4-BE49-F238E27FC236}">
                <a16:creationId xmlns:a16="http://schemas.microsoft.com/office/drawing/2014/main" id="{5CB43C8B-1956-A1E5-209B-5536058CDE26}"/>
              </a:ext>
            </a:extLst>
          </p:cNvPr>
          <p:cNvSpPr/>
          <p:nvPr/>
        </p:nvSpPr>
        <p:spPr>
          <a:xfrm>
            <a:off x="5110316" y="2114180"/>
            <a:ext cx="6480259" cy="757090"/>
          </a:xfrm>
          <a:prstGeom prst="rect">
            <a:avLst/>
          </a:prstGeom>
          <a:noFill/>
          <a:ln>
            <a:noFill/>
          </a:ln>
        </p:spPr>
        <p:txBody>
          <a:bodyPr spcFirstLastPara="1" wrap="square" lIns="91400" tIns="45700" rIns="91400" bIns="45700" anchor="ctr" anchorCtr="0">
            <a:spAutoFit/>
          </a:bodyPr>
          <a:lstStyle/>
          <a:p>
            <a:pPr marR="0" lvl="0" algn="l" rtl="0">
              <a:lnSpc>
                <a:spcPct val="90000"/>
              </a:lnSpc>
              <a:spcBef>
                <a:spcPts val="0"/>
              </a:spcBef>
              <a:spcAft>
                <a:spcPts val="0"/>
              </a:spcAft>
              <a:buClr>
                <a:srgbClr val="005CB9"/>
              </a:buClr>
              <a:buSzPts val="1600"/>
            </a:pPr>
            <a:r>
              <a:rPr lang="en-US" sz="1600" b="1" dirty="0">
                <a:solidFill>
                  <a:srgbClr val="005CB9"/>
                </a:solidFill>
                <a:latin typeface="Trebuchet MS"/>
                <a:sym typeface="Trebuchet MS"/>
              </a:rPr>
              <a:t>Relevance: </a:t>
            </a:r>
            <a:r>
              <a:rPr lang="en-US" sz="1600" dirty="0">
                <a:solidFill>
                  <a:srgbClr val="0D2547"/>
                </a:solidFill>
                <a:latin typeface="Trebuchet MS"/>
                <a:sym typeface="Trebuchet MS"/>
              </a:rPr>
              <a:t>Both companies are deeply involved in global defense operations, making their stock performance highly sensitive to geopolitical events and public sentiment</a:t>
            </a:r>
          </a:p>
        </p:txBody>
      </p:sp>
      <p:sp>
        <p:nvSpPr>
          <p:cNvPr id="5" name="Google Shape;323;p7">
            <a:extLst>
              <a:ext uri="{FF2B5EF4-FFF2-40B4-BE49-F238E27FC236}">
                <a16:creationId xmlns:a16="http://schemas.microsoft.com/office/drawing/2014/main" id="{7FD1B1FD-F464-93B8-62BD-2CC310CA4EBB}"/>
              </a:ext>
            </a:extLst>
          </p:cNvPr>
          <p:cNvSpPr/>
          <p:nvPr/>
        </p:nvSpPr>
        <p:spPr>
          <a:xfrm>
            <a:off x="5110316" y="3205748"/>
            <a:ext cx="6480259" cy="757090"/>
          </a:xfrm>
          <a:prstGeom prst="rect">
            <a:avLst/>
          </a:prstGeom>
          <a:noFill/>
          <a:ln>
            <a:noFill/>
          </a:ln>
        </p:spPr>
        <p:txBody>
          <a:bodyPr spcFirstLastPara="1" wrap="square" lIns="91400" tIns="45700" rIns="91400" bIns="45700" anchor="ctr" anchorCtr="0">
            <a:spAutoFit/>
          </a:bodyPr>
          <a:lstStyle/>
          <a:p>
            <a:pPr lvl="0">
              <a:lnSpc>
                <a:spcPct val="90000"/>
              </a:lnSpc>
              <a:buClr>
                <a:srgbClr val="005CB9"/>
              </a:buClr>
              <a:buSzPts val="1600"/>
            </a:pPr>
            <a:r>
              <a:rPr lang="en-US" sz="1600" b="1" dirty="0">
                <a:solidFill>
                  <a:srgbClr val="005CB9"/>
                </a:solidFill>
                <a:latin typeface="Trebuchet MS"/>
                <a:sym typeface="Trebuchet MS"/>
              </a:rPr>
              <a:t>Indra’s Context: </a:t>
            </a:r>
            <a:r>
              <a:rPr lang="en-US" sz="1600" dirty="0">
                <a:solidFill>
                  <a:srgbClr val="0D2547"/>
                </a:solidFill>
                <a:latin typeface="Trebuchet MS"/>
                <a:sym typeface="Trebuchet MS"/>
              </a:rPr>
              <a:t>Supplies defense electronics, radar systems, and secure communications to NATO allies; active in conflict zones like Ukraine and the Middle East</a:t>
            </a:r>
          </a:p>
        </p:txBody>
      </p:sp>
      <p:sp>
        <p:nvSpPr>
          <p:cNvPr id="8" name="Google Shape;323;p7">
            <a:extLst>
              <a:ext uri="{FF2B5EF4-FFF2-40B4-BE49-F238E27FC236}">
                <a16:creationId xmlns:a16="http://schemas.microsoft.com/office/drawing/2014/main" id="{76010EE0-CABE-5325-2C86-04AD964062BC}"/>
              </a:ext>
            </a:extLst>
          </p:cNvPr>
          <p:cNvSpPr/>
          <p:nvPr/>
        </p:nvSpPr>
        <p:spPr>
          <a:xfrm>
            <a:off x="5110316" y="4297316"/>
            <a:ext cx="6480259" cy="978689"/>
          </a:xfrm>
          <a:prstGeom prst="rect">
            <a:avLst/>
          </a:prstGeom>
          <a:noFill/>
          <a:ln>
            <a:noFill/>
          </a:ln>
        </p:spPr>
        <p:txBody>
          <a:bodyPr spcFirstLastPara="1" wrap="square" lIns="91400" tIns="45700" rIns="91400" bIns="45700" anchor="ctr" anchorCtr="0">
            <a:spAutoFit/>
          </a:bodyPr>
          <a:lstStyle/>
          <a:p>
            <a:pPr lvl="0">
              <a:lnSpc>
                <a:spcPct val="90000"/>
              </a:lnSpc>
              <a:buClr>
                <a:srgbClr val="005CB9"/>
              </a:buClr>
              <a:buSzPts val="1600"/>
            </a:pPr>
            <a:r>
              <a:rPr lang="en-US" sz="1600" b="1" dirty="0">
                <a:solidFill>
                  <a:srgbClr val="005CB9"/>
                </a:solidFill>
                <a:latin typeface="Trebuchet MS"/>
                <a:sym typeface="Trebuchet MS"/>
              </a:rPr>
              <a:t>Airbus’ Context: </a:t>
            </a:r>
            <a:r>
              <a:rPr lang="en-US" sz="1600" dirty="0">
                <a:solidFill>
                  <a:srgbClr val="0D2547"/>
                </a:solidFill>
                <a:latin typeface="Trebuchet MS"/>
                <a:sym typeface="Trebuchet MS"/>
              </a:rPr>
              <a:t>Through Airbus Defense &amp; Space, provides military aircraft (Eurofighter Typhoon, A400M), satellites, and cyber defense solutions; integral to European defense responses in recent conflicts (e.g., Ukraine)</a:t>
            </a:r>
          </a:p>
        </p:txBody>
      </p:sp>
      <p:sp>
        <p:nvSpPr>
          <p:cNvPr id="9" name="Google Shape;323;p7">
            <a:extLst>
              <a:ext uri="{FF2B5EF4-FFF2-40B4-BE49-F238E27FC236}">
                <a16:creationId xmlns:a16="http://schemas.microsoft.com/office/drawing/2014/main" id="{B9131A99-53D4-99BE-ACD0-97E8072DC3B6}"/>
              </a:ext>
            </a:extLst>
          </p:cNvPr>
          <p:cNvSpPr/>
          <p:nvPr/>
        </p:nvSpPr>
        <p:spPr>
          <a:xfrm>
            <a:off x="5110316" y="5610484"/>
            <a:ext cx="6480259" cy="757090"/>
          </a:xfrm>
          <a:prstGeom prst="rect">
            <a:avLst/>
          </a:prstGeom>
          <a:noFill/>
          <a:ln>
            <a:noFill/>
          </a:ln>
        </p:spPr>
        <p:txBody>
          <a:bodyPr spcFirstLastPara="1" wrap="square" lIns="91400" tIns="45700" rIns="91400" bIns="45700" anchor="ctr" anchorCtr="0">
            <a:spAutoFit/>
          </a:bodyPr>
          <a:lstStyle/>
          <a:p>
            <a:pPr lvl="0">
              <a:lnSpc>
                <a:spcPct val="90000"/>
              </a:lnSpc>
              <a:buClr>
                <a:srgbClr val="005CB9"/>
              </a:buClr>
              <a:buSzPts val="1600"/>
            </a:pPr>
            <a:r>
              <a:rPr lang="en-US" sz="1600" b="1" dirty="0">
                <a:solidFill>
                  <a:srgbClr val="005CB9"/>
                </a:solidFill>
                <a:latin typeface="Trebuchet MS"/>
                <a:sym typeface="Trebuchet MS"/>
              </a:rPr>
              <a:t>Strategic Importance: </a:t>
            </a:r>
            <a:r>
              <a:rPr lang="en-US" sz="1600" dirty="0">
                <a:solidFill>
                  <a:srgbClr val="0D2547"/>
                </a:solidFill>
                <a:latin typeface="Trebuchet MS"/>
                <a:sym typeface="Trebuchet MS"/>
              </a:rPr>
              <a:t>Defense contracts and geopolitical tensions drive market perceptions, making sentiment analysis a valuable tool for understanding investor behavior</a:t>
            </a:r>
          </a:p>
        </p:txBody>
      </p:sp>
      <p:grpSp>
        <p:nvGrpSpPr>
          <p:cNvPr id="16" name="Group 15">
            <a:extLst>
              <a:ext uri="{FF2B5EF4-FFF2-40B4-BE49-F238E27FC236}">
                <a16:creationId xmlns:a16="http://schemas.microsoft.com/office/drawing/2014/main" id="{483F584A-CC94-3ACC-95A0-AE364D2FFC0C}"/>
              </a:ext>
            </a:extLst>
          </p:cNvPr>
          <p:cNvGrpSpPr/>
          <p:nvPr/>
        </p:nvGrpSpPr>
        <p:grpSpPr>
          <a:xfrm>
            <a:off x="4374051" y="1001934"/>
            <a:ext cx="437289" cy="576847"/>
            <a:chOff x="4546952" y="1986782"/>
            <a:chExt cx="437289" cy="576847"/>
          </a:xfrm>
        </p:grpSpPr>
        <p:cxnSp>
          <p:nvCxnSpPr>
            <p:cNvPr id="12" name="Google Shape;324;p7">
              <a:extLst>
                <a:ext uri="{FF2B5EF4-FFF2-40B4-BE49-F238E27FC236}">
                  <a16:creationId xmlns:a16="http://schemas.microsoft.com/office/drawing/2014/main" id="{A1E567B8-ACB3-9959-E4E0-F314E5A01428}"/>
                </a:ext>
              </a:extLst>
            </p:cNvPr>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14" name="Google Shape;325;p7">
              <a:extLst>
                <a:ext uri="{FF2B5EF4-FFF2-40B4-BE49-F238E27FC236}">
                  <a16:creationId xmlns:a16="http://schemas.microsoft.com/office/drawing/2014/main" id="{E3FC65C9-775D-1C20-6138-BA8AD0505228}"/>
                </a:ext>
              </a:extLst>
            </p:cNvPr>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a:solidFill>
                    <a:srgbClr val="005CB9"/>
                  </a:solidFill>
                  <a:latin typeface="Trebuchet MS"/>
                  <a:ea typeface="Trebuchet MS"/>
                  <a:cs typeface="Trebuchet MS"/>
                  <a:sym typeface="Trebuchet MS"/>
                </a:rPr>
                <a:t>1</a:t>
              </a:r>
              <a:endParaRPr/>
            </a:p>
          </p:txBody>
        </p:sp>
      </p:grpSp>
      <p:grpSp>
        <p:nvGrpSpPr>
          <p:cNvPr id="17" name="Group 16">
            <a:extLst>
              <a:ext uri="{FF2B5EF4-FFF2-40B4-BE49-F238E27FC236}">
                <a16:creationId xmlns:a16="http://schemas.microsoft.com/office/drawing/2014/main" id="{AA9F1B7F-2C8A-411B-70BD-F96CEA47BE14}"/>
              </a:ext>
            </a:extLst>
          </p:cNvPr>
          <p:cNvGrpSpPr/>
          <p:nvPr/>
        </p:nvGrpSpPr>
        <p:grpSpPr>
          <a:xfrm>
            <a:off x="4374051" y="2204302"/>
            <a:ext cx="437289" cy="576847"/>
            <a:chOff x="4546952" y="1986782"/>
            <a:chExt cx="437289" cy="576847"/>
          </a:xfrm>
        </p:grpSpPr>
        <p:cxnSp>
          <p:nvCxnSpPr>
            <p:cNvPr id="18" name="Google Shape;324;p7">
              <a:extLst>
                <a:ext uri="{FF2B5EF4-FFF2-40B4-BE49-F238E27FC236}">
                  <a16:creationId xmlns:a16="http://schemas.microsoft.com/office/drawing/2014/main" id="{7589156B-3310-BDE3-7C1F-D947BF5E377F}"/>
                </a:ext>
              </a:extLst>
            </p:cNvPr>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19" name="Google Shape;325;p7">
              <a:extLst>
                <a:ext uri="{FF2B5EF4-FFF2-40B4-BE49-F238E27FC236}">
                  <a16:creationId xmlns:a16="http://schemas.microsoft.com/office/drawing/2014/main" id="{566DB0E0-4837-E41E-AB3A-DF43067F1625}"/>
                </a:ext>
              </a:extLst>
            </p:cNvPr>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dirty="0">
                  <a:solidFill>
                    <a:srgbClr val="005CB9"/>
                  </a:solidFill>
                  <a:latin typeface="Trebuchet MS"/>
                  <a:ea typeface="Trebuchet MS"/>
                  <a:cs typeface="Trebuchet MS"/>
                  <a:sym typeface="Trebuchet MS"/>
                </a:rPr>
                <a:t>2</a:t>
              </a:r>
              <a:endParaRPr dirty="0"/>
            </a:p>
          </p:txBody>
        </p:sp>
      </p:grpSp>
      <p:grpSp>
        <p:nvGrpSpPr>
          <p:cNvPr id="20" name="Group 19">
            <a:extLst>
              <a:ext uri="{FF2B5EF4-FFF2-40B4-BE49-F238E27FC236}">
                <a16:creationId xmlns:a16="http://schemas.microsoft.com/office/drawing/2014/main" id="{F47DFE1D-54D1-F664-0545-B71BB3AB6FD8}"/>
              </a:ext>
            </a:extLst>
          </p:cNvPr>
          <p:cNvGrpSpPr/>
          <p:nvPr/>
        </p:nvGrpSpPr>
        <p:grpSpPr>
          <a:xfrm>
            <a:off x="4374051" y="3295870"/>
            <a:ext cx="437289" cy="576847"/>
            <a:chOff x="4546952" y="1986782"/>
            <a:chExt cx="437289" cy="576847"/>
          </a:xfrm>
        </p:grpSpPr>
        <p:cxnSp>
          <p:nvCxnSpPr>
            <p:cNvPr id="21" name="Google Shape;324;p7">
              <a:extLst>
                <a:ext uri="{FF2B5EF4-FFF2-40B4-BE49-F238E27FC236}">
                  <a16:creationId xmlns:a16="http://schemas.microsoft.com/office/drawing/2014/main" id="{5775FB17-97B2-0F98-D327-D83F2EF20AB3}"/>
                </a:ext>
              </a:extLst>
            </p:cNvPr>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22" name="Google Shape;325;p7">
              <a:extLst>
                <a:ext uri="{FF2B5EF4-FFF2-40B4-BE49-F238E27FC236}">
                  <a16:creationId xmlns:a16="http://schemas.microsoft.com/office/drawing/2014/main" id="{6DCE5BEF-05E4-4B10-116E-699572B5ADD3}"/>
                </a:ext>
              </a:extLst>
            </p:cNvPr>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dirty="0">
                  <a:solidFill>
                    <a:srgbClr val="005CB9"/>
                  </a:solidFill>
                  <a:latin typeface="Trebuchet MS"/>
                  <a:ea typeface="Trebuchet MS"/>
                  <a:cs typeface="Trebuchet MS"/>
                  <a:sym typeface="Trebuchet MS"/>
                </a:rPr>
                <a:t>3</a:t>
              </a:r>
              <a:endParaRPr dirty="0"/>
            </a:p>
          </p:txBody>
        </p:sp>
      </p:grpSp>
      <p:grpSp>
        <p:nvGrpSpPr>
          <p:cNvPr id="23" name="Group 22">
            <a:extLst>
              <a:ext uri="{FF2B5EF4-FFF2-40B4-BE49-F238E27FC236}">
                <a16:creationId xmlns:a16="http://schemas.microsoft.com/office/drawing/2014/main" id="{B72E6765-8DCD-D267-6144-9F1E63294DD4}"/>
              </a:ext>
            </a:extLst>
          </p:cNvPr>
          <p:cNvGrpSpPr/>
          <p:nvPr/>
        </p:nvGrpSpPr>
        <p:grpSpPr>
          <a:xfrm>
            <a:off x="4374051" y="4498237"/>
            <a:ext cx="437289" cy="576847"/>
            <a:chOff x="4546952" y="1986782"/>
            <a:chExt cx="437289" cy="576847"/>
          </a:xfrm>
        </p:grpSpPr>
        <p:cxnSp>
          <p:nvCxnSpPr>
            <p:cNvPr id="24" name="Google Shape;324;p7">
              <a:extLst>
                <a:ext uri="{FF2B5EF4-FFF2-40B4-BE49-F238E27FC236}">
                  <a16:creationId xmlns:a16="http://schemas.microsoft.com/office/drawing/2014/main" id="{6736E150-F9CA-AC9B-9263-35B586FBFEC8}"/>
                </a:ext>
              </a:extLst>
            </p:cNvPr>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25" name="Google Shape;325;p7">
              <a:extLst>
                <a:ext uri="{FF2B5EF4-FFF2-40B4-BE49-F238E27FC236}">
                  <a16:creationId xmlns:a16="http://schemas.microsoft.com/office/drawing/2014/main" id="{9CC8123E-1331-9B75-E3A9-D3C5A53C4998}"/>
                </a:ext>
              </a:extLst>
            </p:cNvPr>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dirty="0">
                  <a:solidFill>
                    <a:srgbClr val="005CB9"/>
                  </a:solidFill>
                  <a:latin typeface="Trebuchet MS"/>
                  <a:ea typeface="Trebuchet MS"/>
                  <a:cs typeface="Trebuchet MS"/>
                  <a:sym typeface="Trebuchet MS"/>
                </a:rPr>
                <a:t>4</a:t>
              </a:r>
              <a:endParaRPr dirty="0"/>
            </a:p>
          </p:txBody>
        </p:sp>
      </p:grpSp>
      <p:grpSp>
        <p:nvGrpSpPr>
          <p:cNvPr id="26" name="Group 25">
            <a:extLst>
              <a:ext uri="{FF2B5EF4-FFF2-40B4-BE49-F238E27FC236}">
                <a16:creationId xmlns:a16="http://schemas.microsoft.com/office/drawing/2014/main" id="{AFF02E50-8246-9331-F164-6E24885D4148}"/>
              </a:ext>
            </a:extLst>
          </p:cNvPr>
          <p:cNvGrpSpPr/>
          <p:nvPr/>
        </p:nvGrpSpPr>
        <p:grpSpPr>
          <a:xfrm>
            <a:off x="4374051" y="5700606"/>
            <a:ext cx="437289" cy="576847"/>
            <a:chOff x="4546952" y="1986782"/>
            <a:chExt cx="437289" cy="576847"/>
          </a:xfrm>
        </p:grpSpPr>
        <p:cxnSp>
          <p:nvCxnSpPr>
            <p:cNvPr id="27" name="Google Shape;324;p7">
              <a:extLst>
                <a:ext uri="{FF2B5EF4-FFF2-40B4-BE49-F238E27FC236}">
                  <a16:creationId xmlns:a16="http://schemas.microsoft.com/office/drawing/2014/main" id="{D9AC698E-9B38-5D51-9939-BCF21BA1B4A4}"/>
                </a:ext>
              </a:extLst>
            </p:cNvPr>
            <p:cNvCxnSpPr/>
            <p:nvPr/>
          </p:nvCxnSpPr>
          <p:spPr>
            <a:xfrm>
              <a:off x="4984240" y="1986782"/>
              <a:ext cx="0" cy="576847"/>
            </a:xfrm>
            <a:prstGeom prst="straightConnector1">
              <a:avLst/>
            </a:prstGeom>
            <a:noFill/>
            <a:ln w="9525" cap="flat" cmpd="sng">
              <a:solidFill>
                <a:srgbClr val="005CB9"/>
              </a:solidFill>
              <a:prstDash val="solid"/>
              <a:round/>
              <a:headEnd type="none" w="sm" len="sm"/>
              <a:tailEnd type="none" w="sm" len="sm"/>
            </a:ln>
          </p:spPr>
        </p:cxnSp>
        <p:sp>
          <p:nvSpPr>
            <p:cNvPr id="28" name="Google Shape;325;p7">
              <a:extLst>
                <a:ext uri="{FF2B5EF4-FFF2-40B4-BE49-F238E27FC236}">
                  <a16:creationId xmlns:a16="http://schemas.microsoft.com/office/drawing/2014/main" id="{C6E4E317-AEC2-300A-16ED-EF98CB962716}"/>
                </a:ext>
              </a:extLst>
            </p:cNvPr>
            <p:cNvSpPr/>
            <p:nvPr/>
          </p:nvSpPr>
          <p:spPr>
            <a:xfrm>
              <a:off x="4546952" y="1986782"/>
              <a:ext cx="437289" cy="576847"/>
            </a:xfrm>
            <a:prstGeom prst="rect">
              <a:avLst/>
            </a:prstGeom>
            <a:noFill/>
            <a:ln>
              <a:noFill/>
            </a:ln>
          </p:spPr>
          <p:txBody>
            <a:bodyPr spcFirstLastPara="1" wrap="square" lIns="91400" tIns="45700" rIns="91400" bIns="45700" anchor="ctr" anchorCtr="0">
              <a:noAutofit/>
            </a:bodyPr>
            <a:lstStyle/>
            <a:p>
              <a:pPr marL="0" marR="0" lvl="0" indent="0" algn="l" rtl="0">
                <a:lnSpc>
                  <a:spcPct val="100000"/>
                </a:lnSpc>
                <a:spcBef>
                  <a:spcPts val="0"/>
                </a:spcBef>
                <a:spcAft>
                  <a:spcPts val="0"/>
                </a:spcAft>
                <a:buClr>
                  <a:srgbClr val="005CB9"/>
                </a:buClr>
                <a:buSzPts val="3200"/>
                <a:buFont typeface="Trebuchet MS"/>
                <a:buNone/>
              </a:pPr>
              <a:r>
                <a:rPr lang="en-US" sz="3200" b="1" i="0" u="none" strike="noStrike" cap="none" dirty="0">
                  <a:solidFill>
                    <a:srgbClr val="005CB9"/>
                  </a:solidFill>
                  <a:latin typeface="Trebuchet MS"/>
                  <a:ea typeface="Trebuchet MS"/>
                  <a:cs typeface="Trebuchet MS"/>
                  <a:sym typeface="Trebuchet MS"/>
                </a:rPr>
                <a:t>5</a:t>
              </a:r>
              <a:endParaRPr dirty="0"/>
            </a:p>
          </p:txBody>
        </p:sp>
      </p:grpSp>
    </p:spTree>
    <p:extLst>
      <p:ext uri="{BB962C8B-B14F-4D97-AF65-F5344CB8AC3E}">
        <p14:creationId xmlns:p14="http://schemas.microsoft.com/office/powerpoint/2010/main" val="44044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
          <p:cNvSpPr txBox="1">
            <a:spLocks noGrp="1"/>
          </p:cNvSpPr>
          <p:nvPr>
            <p:ph type="body" idx="1"/>
          </p:nvPr>
        </p:nvSpPr>
        <p:spPr>
          <a:xfrm>
            <a:off x="550626" y="328612"/>
            <a:ext cx="11090275" cy="659385"/>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ct val="100000"/>
              <a:buFont typeface="Arial"/>
              <a:buNone/>
            </a:pPr>
            <a:r>
              <a:rPr lang="en-US" dirty="0"/>
              <a:t>Data Architecture</a:t>
            </a:r>
            <a:endParaRPr dirty="0"/>
          </a:p>
        </p:txBody>
      </p:sp>
      <p:sp>
        <p:nvSpPr>
          <p:cNvPr id="110" name="Google Shape;110;p2"/>
          <p:cNvSpPr txBox="1">
            <a:spLocks noGrp="1"/>
          </p:cNvSpPr>
          <p:nvPr>
            <p:ph type="body" idx="3"/>
          </p:nvPr>
        </p:nvSpPr>
        <p:spPr>
          <a:xfrm>
            <a:off x="550626" y="1090867"/>
            <a:ext cx="11090514" cy="3144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dirty="0"/>
              <a:t>Data Pipeline / Value Chain</a:t>
            </a:r>
            <a:endParaRPr dirty="0"/>
          </a:p>
        </p:txBody>
      </p:sp>
      <p:sp>
        <p:nvSpPr>
          <p:cNvPr id="111" name="Google Shape;111;p2"/>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Clr>
                <a:srgbClr val="7F7F7F"/>
              </a:buClr>
              <a:buSzPts val="800"/>
              <a:buFont typeface="Noto Sans Symbols"/>
              <a:buNone/>
            </a:pPr>
            <a:fld id="{00000000-1234-1234-1234-123412341234}" type="slidenum">
              <a:rPr lang="en-US"/>
              <a:t>5</a:t>
            </a:fld>
            <a:endParaRPr/>
          </a:p>
        </p:txBody>
      </p:sp>
      <p:sp>
        <p:nvSpPr>
          <p:cNvPr id="3" name="Google Shape;421;g3092fef33f4_3_66">
            <a:extLst>
              <a:ext uri="{FF2B5EF4-FFF2-40B4-BE49-F238E27FC236}">
                <a16:creationId xmlns:a16="http://schemas.microsoft.com/office/drawing/2014/main" id="{D1534D2C-6AE0-743D-934B-F9A0C0C817C8}"/>
              </a:ext>
            </a:extLst>
          </p:cNvPr>
          <p:cNvSpPr txBox="1"/>
          <p:nvPr/>
        </p:nvSpPr>
        <p:spPr>
          <a:xfrm>
            <a:off x="760503" y="1552040"/>
            <a:ext cx="1547160"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Data Sourcing</a:t>
            </a:r>
            <a:endParaRPr sz="1600" b="1" i="1" u="none" strike="noStrike" cap="none" dirty="0">
              <a:solidFill>
                <a:srgbClr val="E71C57"/>
              </a:solidFill>
              <a:latin typeface="Trebuchet MS"/>
              <a:ea typeface="Trebuchet MS"/>
              <a:cs typeface="Trebuchet MS"/>
              <a:sym typeface="Trebuchet MS"/>
            </a:endParaRPr>
          </a:p>
        </p:txBody>
      </p:sp>
      <p:cxnSp>
        <p:nvCxnSpPr>
          <p:cNvPr id="4" name="Google Shape;422;g3092fef33f4_3_66">
            <a:extLst>
              <a:ext uri="{FF2B5EF4-FFF2-40B4-BE49-F238E27FC236}">
                <a16:creationId xmlns:a16="http://schemas.microsoft.com/office/drawing/2014/main" id="{7590DAB5-FE1D-2B59-A563-2CBB20057B2B}"/>
              </a:ext>
            </a:extLst>
          </p:cNvPr>
          <p:cNvCxnSpPr/>
          <p:nvPr/>
        </p:nvCxnSpPr>
        <p:spPr>
          <a:xfrm>
            <a:off x="550863" y="1889701"/>
            <a:ext cx="11090275" cy="0"/>
          </a:xfrm>
          <a:prstGeom prst="straightConnector1">
            <a:avLst/>
          </a:prstGeom>
          <a:noFill/>
          <a:ln w="19050" cap="rnd" cmpd="sng">
            <a:solidFill>
              <a:srgbClr val="0D2547"/>
            </a:solidFill>
            <a:prstDash val="solid"/>
            <a:round/>
            <a:headEnd type="none" w="sm" len="sm"/>
            <a:tailEnd type="none" w="sm" len="sm"/>
          </a:ln>
        </p:spPr>
      </p:cxnSp>
      <p:sp>
        <p:nvSpPr>
          <p:cNvPr id="5" name="Google Shape;421;g3092fef33f4_3_66">
            <a:extLst>
              <a:ext uri="{FF2B5EF4-FFF2-40B4-BE49-F238E27FC236}">
                <a16:creationId xmlns:a16="http://schemas.microsoft.com/office/drawing/2014/main" id="{D347C986-49DF-CA11-3CFB-D1D1BD3D4C0A}"/>
              </a:ext>
            </a:extLst>
          </p:cNvPr>
          <p:cNvSpPr txBox="1"/>
          <p:nvPr/>
        </p:nvSpPr>
        <p:spPr>
          <a:xfrm>
            <a:off x="2936583" y="1552040"/>
            <a:ext cx="1547160"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Data Ingestion</a:t>
            </a:r>
            <a:endParaRPr sz="1600" b="1" i="1" u="none" strike="noStrike" cap="none" dirty="0">
              <a:solidFill>
                <a:srgbClr val="E71C57"/>
              </a:solidFill>
              <a:latin typeface="Trebuchet MS"/>
              <a:ea typeface="Trebuchet MS"/>
              <a:cs typeface="Trebuchet MS"/>
              <a:sym typeface="Trebuchet MS"/>
            </a:endParaRPr>
          </a:p>
        </p:txBody>
      </p:sp>
      <p:sp>
        <p:nvSpPr>
          <p:cNvPr id="6" name="Google Shape;421;g3092fef33f4_3_66">
            <a:extLst>
              <a:ext uri="{FF2B5EF4-FFF2-40B4-BE49-F238E27FC236}">
                <a16:creationId xmlns:a16="http://schemas.microsoft.com/office/drawing/2014/main" id="{55FBA9DF-CC5C-FE6A-AE1A-CCFFC9D8D8DF}"/>
              </a:ext>
            </a:extLst>
          </p:cNvPr>
          <p:cNvSpPr txBox="1"/>
          <p:nvPr/>
        </p:nvSpPr>
        <p:spPr>
          <a:xfrm>
            <a:off x="5322303" y="1552040"/>
            <a:ext cx="1547160"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Data Storage</a:t>
            </a:r>
            <a:endParaRPr sz="1600" b="1" i="1" u="none" strike="noStrike" cap="none" dirty="0">
              <a:solidFill>
                <a:srgbClr val="E71C57"/>
              </a:solidFill>
              <a:latin typeface="Trebuchet MS"/>
              <a:ea typeface="Trebuchet MS"/>
              <a:cs typeface="Trebuchet MS"/>
              <a:sym typeface="Trebuchet MS"/>
            </a:endParaRPr>
          </a:p>
        </p:txBody>
      </p:sp>
      <p:sp>
        <p:nvSpPr>
          <p:cNvPr id="8" name="Google Shape;421;g3092fef33f4_3_66">
            <a:extLst>
              <a:ext uri="{FF2B5EF4-FFF2-40B4-BE49-F238E27FC236}">
                <a16:creationId xmlns:a16="http://schemas.microsoft.com/office/drawing/2014/main" id="{1189824A-DA5E-D2CF-5D84-8E5FFD8216B5}"/>
              </a:ext>
            </a:extLst>
          </p:cNvPr>
          <p:cNvSpPr txBox="1"/>
          <p:nvPr/>
        </p:nvSpPr>
        <p:spPr>
          <a:xfrm>
            <a:off x="7708023" y="1552040"/>
            <a:ext cx="1547160"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Data Processing</a:t>
            </a:r>
            <a:endParaRPr sz="1600" b="1" i="1" u="none" strike="noStrike" cap="none" dirty="0">
              <a:solidFill>
                <a:srgbClr val="E71C57"/>
              </a:solidFill>
              <a:latin typeface="Trebuchet MS"/>
              <a:ea typeface="Trebuchet MS"/>
              <a:cs typeface="Trebuchet MS"/>
              <a:sym typeface="Trebuchet MS"/>
            </a:endParaRPr>
          </a:p>
        </p:txBody>
      </p:sp>
      <p:sp>
        <p:nvSpPr>
          <p:cNvPr id="9" name="Google Shape;421;g3092fef33f4_3_66">
            <a:extLst>
              <a:ext uri="{FF2B5EF4-FFF2-40B4-BE49-F238E27FC236}">
                <a16:creationId xmlns:a16="http://schemas.microsoft.com/office/drawing/2014/main" id="{CE263217-FDAA-E7F8-DBA9-AA5FDD8FB1F8}"/>
              </a:ext>
            </a:extLst>
          </p:cNvPr>
          <p:cNvSpPr txBox="1"/>
          <p:nvPr/>
        </p:nvSpPr>
        <p:spPr>
          <a:xfrm>
            <a:off x="9949649" y="1552040"/>
            <a:ext cx="1547160"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Data Serving</a:t>
            </a:r>
            <a:endParaRPr sz="1600" b="1" i="1" u="none" strike="noStrike" cap="none" dirty="0">
              <a:solidFill>
                <a:srgbClr val="E71C57"/>
              </a:solidFill>
              <a:latin typeface="Trebuchet MS"/>
              <a:ea typeface="Trebuchet MS"/>
              <a:cs typeface="Trebuchet MS"/>
              <a:sym typeface="Trebuchet MS"/>
            </a:endParaRPr>
          </a:p>
        </p:txBody>
      </p:sp>
      <p:cxnSp>
        <p:nvCxnSpPr>
          <p:cNvPr id="10" name="Google Shape;422;g3092fef33f4_3_66">
            <a:extLst>
              <a:ext uri="{FF2B5EF4-FFF2-40B4-BE49-F238E27FC236}">
                <a16:creationId xmlns:a16="http://schemas.microsoft.com/office/drawing/2014/main" id="{21CBA60A-906E-65B1-3155-B931BEAD143D}"/>
              </a:ext>
            </a:extLst>
          </p:cNvPr>
          <p:cNvCxnSpPr>
            <a:cxnSpLocks/>
          </p:cNvCxnSpPr>
          <p:nvPr/>
        </p:nvCxnSpPr>
        <p:spPr>
          <a:xfrm>
            <a:off x="2517303" y="1508137"/>
            <a:ext cx="0" cy="5171969"/>
          </a:xfrm>
          <a:prstGeom prst="straightConnector1">
            <a:avLst/>
          </a:prstGeom>
          <a:noFill/>
          <a:ln w="19050" cap="rnd" cmpd="sng">
            <a:solidFill>
              <a:schemeClr val="accent6">
                <a:lumMod val="75000"/>
              </a:schemeClr>
            </a:solidFill>
            <a:prstDash val="dash"/>
            <a:round/>
            <a:headEnd type="none" w="sm" len="sm"/>
            <a:tailEnd type="none" w="sm" len="sm"/>
          </a:ln>
        </p:spPr>
      </p:cxnSp>
      <p:cxnSp>
        <p:nvCxnSpPr>
          <p:cNvPr id="12" name="Google Shape;422;g3092fef33f4_3_66">
            <a:extLst>
              <a:ext uri="{FF2B5EF4-FFF2-40B4-BE49-F238E27FC236}">
                <a16:creationId xmlns:a16="http://schemas.microsoft.com/office/drawing/2014/main" id="{2A27DC37-DC02-D583-32EE-CB69B784AAE3}"/>
              </a:ext>
            </a:extLst>
          </p:cNvPr>
          <p:cNvCxnSpPr>
            <a:cxnSpLocks/>
          </p:cNvCxnSpPr>
          <p:nvPr/>
        </p:nvCxnSpPr>
        <p:spPr>
          <a:xfrm>
            <a:off x="4903023" y="1508137"/>
            <a:ext cx="0" cy="5171969"/>
          </a:xfrm>
          <a:prstGeom prst="straightConnector1">
            <a:avLst/>
          </a:prstGeom>
          <a:noFill/>
          <a:ln w="19050" cap="rnd" cmpd="sng">
            <a:solidFill>
              <a:schemeClr val="accent6">
                <a:lumMod val="75000"/>
              </a:schemeClr>
            </a:solidFill>
            <a:prstDash val="dash"/>
            <a:round/>
            <a:headEnd type="none" w="sm" len="sm"/>
            <a:tailEnd type="none" w="sm" len="sm"/>
          </a:ln>
        </p:spPr>
      </p:cxnSp>
      <p:cxnSp>
        <p:nvCxnSpPr>
          <p:cNvPr id="13" name="Google Shape;422;g3092fef33f4_3_66">
            <a:extLst>
              <a:ext uri="{FF2B5EF4-FFF2-40B4-BE49-F238E27FC236}">
                <a16:creationId xmlns:a16="http://schemas.microsoft.com/office/drawing/2014/main" id="{F79E22D4-8353-C0CD-5E1D-BCC27B94A3E5}"/>
              </a:ext>
            </a:extLst>
          </p:cNvPr>
          <p:cNvCxnSpPr>
            <a:cxnSpLocks/>
          </p:cNvCxnSpPr>
          <p:nvPr/>
        </p:nvCxnSpPr>
        <p:spPr>
          <a:xfrm>
            <a:off x="7288743" y="1508137"/>
            <a:ext cx="0" cy="5171969"/>
          </a:xfrm>
          <a:prstGeom prst="straightConnector1">
            <a:avLst/>
          </a:prstGeom>
          <a:noFill/>
          <a:ln w="19050" cap="rnd" cmpd="sng">
            <a:solidFill>
              <a:schemeClr val="accent6">
                <a:lumMod val="75000"/>
              </a:schemeClr>
            </a:solidFill>
            <a:prstDash val="dash"/>
            <a:round/>
            <a:headEnd type="none" w="sm" len="sm"/>
            <a:tailEnd type="none" w="sm" len="sm"/>
          </a:ln>
        </p:spPr>
      </p:cxnSp>
      <p:cxnSp>
        <p:nvCxnSpPr>
          <p:cNvPr id="14" name="Google Shape;422;g3092fef33f4_3_66">
            <a:extLst>
              <a:ext uri="{FF2B5EF4-FFF2-40B4-BE49-F238E27FC236}">
                <a16:creationId xmlns:a16="http://schemas.microsoft.com/office/drawing/2014/main" id="{31A6987C-E565-4E91-8E30-DF72B0F9860F}"/>
              </a:ext>
            </a:extLst>
          </p:cNvPr>
          <p:cNvCxnSpPr>
            <a:cxnSpLocks/>
          </p:cNvCxnSpPr>
          <p:nvPr/>
        </p:nvCxnSpPr>
        <p:spPr>
          <a:xfrm>
            <a:off x="9674463" y="1508137"/>
            <a:ext cx="0" cy="5171969"/>
          </a:xfrm>
          <a:prstGeom prst="straightConnector1">
            <a:avLst/>
          </a:prstGeom>
          <a:noFill/>
          <a:ln w="19050" cap="rnd" cmpd="sng">
            <a:solidFill>
              <a:schemeClr val="accent6">
                <a:lumMod val="75000"/>
              </a:schemeClr>
            </a:solidFill>
            <a:prstDash val="dash"/>
            <a:round/>
            <a:headEnd type="none" w="sm" len="sm"/>
            <a:tailEnd type="none" w="sm" len="sm"/>
          </a:ln>
        </p:spPr>
      </p:cxnSp>
      <p:sp>
        <p:nvSpPr>
          <p:cNvPr id="15" name="Google Shape;421;g3092fef33f4_3_66">
            <a:extLst>
              <a:ext uri="{FF2B5EF4-FFF2-40B4-BE49-F238E27FC236}">
                <a16:creationId xmlns:a16="http://schemas.microsoft.com/office/drawing/2014/main" id="{05615A9E-F3FF-C373-C9B4-053F40EE1389}"/>
              </a:ext>
            </a:extLst>
          </p:cNvPr>
          <p:cNvSpPr txBox="1"/>
          <p:nvPr/>
        </p:nvSpPr>
        <p:spPr>
          <a:xfrm rot="16200000">
            <a:off x="-272722" y="2562809"/>
            <a:ext cx="1278645" cy="169277"/>
          </a:xfrm>
          <a:prstGeom prst="rect">
            <a:avLst/>
          </a:prstGeom>
          <a:solidFill>
            <a:schemeClr val="bg2">
              <a:lumMod val="50000"/>
            </a:schemeClr>
          </a:solid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100" b="1" i="0" u="none" strike="noStrike" cap="none" dirty="0">
                <a:solidFill>
                  <a:schemeClr val="tx1"/>
                </a:solidFill>
                <a:latin typeface="Trebuchet MS"/>
                <a:ea typeface="Trebuchet MS"/>
                <a:cs typeface="Trebuchet MS"/>
                <a:sym typeface="Trebuchet MS"/>
              </a:rPr>
              <a:t>Technologies</a:t>
            </a:r>
            <a:endParaRPr sz="1100" b="1" i="1" u="none" strike="noStrike" cap="none" dirty="0">
              <a:solidFill>
                <a:schemeClr val="tx1"/>
              </a:solidFill>
              <a:latin typeface="Trebuchet MS"/>
              <a:ea typeface="Trebuchet MS"/>
              <a:cs typeface="Trebuchet MS"/>
              <a:sym typeface="Trebuchet MS"/>
            </a:endParaRPr>
          </a:p>
        </p:txBody>
      </p:sp>
      <p:sp>
        <p:nvSpPr>
          <p:cNvPr id="16" name="Google Shape;421;g3092fef33f4_3_66">
            <a:extLst>
              <a:ext uri="{FF2B5EF4-FFF2-40B4-BE49-F238E27FC236}">
                <a16:creationId xmlns:a16="http://schemas.microsoft.com/office/drawing/2014/main" id="{1CBA2FDD-FFA7-3A9E-B1F3-2EEA34ED211A}"/>
              </a:ext>
            </a:extLst>
          </p:cNvPr>
          <p:cNvSpPr txBox="1"/>
          <p:nvPr/>
        </p:nvSpPr>
        <p:spPr>
          <a:xfrm rot="16200000">
            <a:off x="-272722" y="4170680"/>
            <a:ext cx="1278645" cy="169277"/>
          </a:xfrm>
          <a:prstGeom prst="rect">
            <a:avLst/>
          </a:prstGeom>
          <a:solidFill>
            <a:schemeClr val="bg2">
              <a:lumMod val="50000"/>
            </a:schemeClr>
          </a:solid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100" b="1" i="0" u="none" strike="noStrike" cap="none" dirty="0">
                <a:solidFill>
                  <a:schemeClr val="tx1"/>
                </a:solidFill>
                <a:latin typeface="Trebuchet MS"/>
                <a:ea typeface="Trebuchet MS"/>
                <a:cs typeface="Trebuchet MS"/>
                <a:sym typeface="Trebuchet MS"/>
              </a:rPr>
              <a:t>Description</a:t>
            </a:r>
            <a:endParaRPr sz="1100" b="1" i="1" u="none" strike="noStrike" cap="none" dirty="0">
              <a:solidFill>
                <a:schemeClr val="tx1"/>
              </a:solidFill>
              <a:latin typeface="Trebuchet MS"/>
              <a:ea typeface="Trebuchet MS"/>
              <a:cs typeface="Trebuchet MS"/>
              <a:sym typeface="Trebuchet MS"/>
            </a:endParaRPr>
          </a:p>
        </p:txBody>
      </p:sp>
      <p:sp>
        <p:nvSpPr>
          <p:cNvPr id="17" name="Google Shape;421;g3092fef33f4_3_66">
            <a:extLst>
              <a:ext uri="{FF2B5EF4-FFF2-40B4-BE49-F238E27FC236}">
                <a16:creationId xmlns:a16="http://schemas.microsoft.com/office/drawing/2014/main" id="{9B34DB74-9F2E-1BEC-0DFF-AFEB2EFCA87C}"/>
              </a:ext>
            </a:extLst>
          </p:cNvPr>
          <p:cNvSpPr txBox="1"/>
          <p:nvPr/>
        </p:nvSpPr>
        <p:spPr>
          <a:xfrm rot="16200000">
            <a:off x="-272722" y="5778551"/>
            <a:ext cx="1278645" cy="169277"/>
          </a:xfrm>
          <a:prstGeom prst="rect">
            <a:avLst/>
          </a:prstGeom>
          <a:solidFill>
            <a:schemeClr val="bg2">
              <a:lumMod val="50000"/>
            </a:schemeClr>
          </a:solid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100" b="1" i="0" u="none" strike="noStrike" cap="none" dirty="0">
                <a:solidFill>
                  <a:schemeClr val="tx1"/>
                </a:solidFill>
                <a:latin typeface="Trebuchet MS"/>
                <a:ea typeface="Trebuchet MS"/>
                <a:cs typeface="Trebuchet MS"/>
                <a:sym typeface="Trebuchet MS"/>
              </a:rPr>
              <a:t>Snapshots</a:t>
            </a:r>
            <a:endParaRPr sz="1100" b="1" i="1" u="none" strike="noStrike" cap="none" dirty="0">
              <a:solidFill>
                <a:schemeClr val="tx1"/>
              </a:solidFill>
              <a:latin typeface="Trebuchet MS"/>
              <a:ea typeface="Trebuchet MS"/>
              <a:cs typeface="Trebuchet MS"/>
              <a:sym typeface="Trebuchet MS"/>
            </a:endParaRPr>
          </a:p>
        </p:txBody>
      </p:sp>
      <p:pic>
        <p:nvPicPr>
          <p:cNvPr id="1026" name="Picture 2" descr="Buffering Vector: Over 16,824 Royalty-Free Licensable Stock Illustrations &amp;  Drawings | Shutterstock">
            <a:extLst>
              <a:ext uri="{FF2B5EF4-FFF2-40B4-BE49-F238E27FC236}">
                <a16:creationId xmlns:a16="http://schemas.microsoft.com/office/drawing/2014/main" id="{2E03455F-7F76-5F46-049B-57A282090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069" y="3379302"/>
            <a:ext cx="1628321" cy="1628321"/>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421;g3092fef33f4_3_66">
            <a:extLst>
              <a:ext uri="{FF2B5EF4-FFF2-40B4-BE49-F238E27FC236}">
                <a16:creationId xmlns:a16="http://schemas.microsoft.com/office/drawing/2014/main" id="{BDF0E42D-AAB8-7CDA-A954-78801C507D2F}"/>
              </a:ext>
            </a:extLst>
          </p:cNvPr>
          <p:cNvSpPr txBox="1"/>
          <p:nvPr/>
        </p:nvSpPr>
        <p:spPr>
          <a:xfrm>
            <a:off x="9933916" y="2980741"/>
            <a:ext cx="1547160" cy="492443"/>
          </a:xfrm>
          <a:prstGeom prst="rect">
            <a:avLst/>
          </a:prstGeom>
          <a:noFill/>
          <a:ln>
            <a:noFill/>
          </a:ln>
        </p:spPr>
        <p:txBody>
          <a:bodyPr spcFirstLastPara="1" wrap="square" lIns="0" tIns="0" rIns="0" bIns="0" anchor="b" anchorCtr="0">
            <a:spAutoFit/>
          </a:bodyPr>
          <a:lstStyle>
            <a:defPPr marR="0" lvl="0" algn="l" rtl="0">
              <a:lnSpc>
                <a:spcPct val="100000"/>
              </a:lnSpc>
              <a:spcBef>
                <a:spcPts val="0"/>
              </a:spcBef>
              <a:spcAft>
                <a:spcPts val="0"/>
              </a:spcAft>
            </a:defPPr>
            <a:lvl2pPr marL="0" indent="0" algn="ctr">
              <a:buClr>
                <a:srgbClr val="0C2547"/>
              </a:buClr>
              <a:buSzPts val="1600"/>
              <a:buNone/>
              <a:defRPr b="1" i="1">
                <a:solidFill>
                  <a:schemeClr val="tx1">
                    <a:lumMod val="75000"/>
                  </a:schemeClr>
                </a:solidFill>
                <a:latin typeface="Trebuchet MS"/>
                <a:ea typeface="Trebuchet MS"/>
                <a:cs typeface="Trebuchet MS"/>
              </a:defRPr>
            </a:lvl2pPr>
          </a:lstStyle>
          <a:p>
            <a:pPr lvl="1"/>
            <a:r>
              <a:rPr lang="en-US" dirty="0">
                <a:sym typeface="Trebuchet MS"/>
              </a:rPr>
              <a:t>Coming up in phase 2</a:t>
            </a:r>
            <a:endParaRPr dirty="0">
              <a:sym typeface="Trebuchet MS"/>
            </a:endParaRPr>
          </a:p>
        </p:txBody>
      </p:sp>
      <p:sp>
        <p:nvSpPr>
          <p:cNvPr id="21" name="Google Shape;421;g3092fef33f4_3_66">
            <a:extLst>
              <a:ext uri="{FF2B5EF4-FFF2-40B4-BE49-F238E27FC236}">
                <a16:creationId xmlns:a16="http://schemas.microsoft.com/office/drawing/2014/main" id="{C716864A-3678-0025-A39F-96CFDD04E075}"/>
              </a:ext>
            </a:extLst>
          </p:cNvPr>
          <p:cNvSpPr txBox="1"/>
          <p:nvPr/>
        </p:nvSpPr>
        <p:spPr>
          <a:xfrm>
            <a:off x="9933916" y="4855062"/>
            <a:ext cx="1547160" cy="215444"/>
          </a:xfrm>
          <a:prstGeom prst="rect">
            <a:avLst/>
          </a:prstGeom>
          <a:noFill/>
          <a:ln>
            <a:noFill/>
          </a:ln>
        </p:spPr>
        <p:txBody>
          <a:bodyPr spcFirstLastPara="1" wrap="square" lIns="0" tIns="0" rIns="0" bIns="0" anchor="b" anchorCtr="0">
            <a:spAutoFit/>
          </a:bodyPr>
          <a:lstStyle/>
          <a:p>
            <a:pPr marL="0" marR="0" lvl="1" indent="0" algn="ctr">
              <a:lnSpc>
                <a:spcPct val="100000"/>
              </a:lnSpc>
              <a:spcBef>
                <a:spcPts val="0"/>
              </a:spcBef>
              <a:spcAft>
                <a:spcPts val="0"/>
              </a:spcAft>
              <a:buClr>
                <a:srgbClr val="0C2547"/>
              </a:buClr>
              <a:buSzPts val="1600"/>
              <a:buFont typeface="Arial"/>
              <a:buNone/>
            </a:pPr>
            <a:r>
              <a:rPr lang="en-US" b="1" i="1" u="none" strike="noStrike" cap="none" dirty="0">
                <a:solidFill>
                  <a:schemeClr val="tx1">
                    <a:lumMod val="75000"/>
                  </a:schemeClr>
                </a:solidFill>
                <a:latin typeface="Trebuchet MS"/>
                <a:ea typeface="Trebuchet MS"/>
                <a:cs typeface="Trebuchet MS"/>
                <a:sym typeface="Trebuchet MS"/>
              </a:rPr>
              <a:t>Loading…</a:t>
            </a:r>
            <a:endParaRPr b="1" i="1" u="none" strike="noStrike" cap="none" dirty="0">
              <a:solidFill>
                <a:schemeClr val="tx1">
                  <a:lumMod val="75000"/>
                </a:schemeClr>
              </a:solidFill>
              <a:latin typeface="Trebuchet MS"/>
              <a:ea typeface="Trebuchet MS"/>
              <a:cs typeface="Trebuchet MS"/>
              <a:sym typeface="Trebuchet MS"/>
            </a:endParaRPr>
          </a:p>
        </p:txBody>
      </p:sp>
      <p:pic>
        <p:nvPicPr>
          <p:cNvPr id="1029" name="Picture 5">
            <a:extLst>
              <a:ext uri="{FF2B5EF4-FFF2-40B4-BE49-F238E27FC236}">
                <a16:creationId xmlns:a16="http://schemas.microsoft.com/office/drawing/2014/main" id="{5E0F5E6B-75AF-6D35-9E4C-621CEE9B9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349" y="2348704"/>
            <a:ext cx="1422586" cy="5974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tinuing the journey: our new mascot and wordmark">
            <a:extLst>
              <a:ext uri="{FF2B5EF4-FFF2-40B4-BE49-F238E27FC236}">
                <a16:creationId xmlns:a16="http://schemas.microsoft.com/office/drawing/2014/main" id="{FB6DE9A8-384A-EC30-6298-60201BB05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4298" y="2263154"/>
            <a:ext cx="2282929" cy="76858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7CED993A-55EF-60FA-ABFA-0598F741AF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873" y="2562731"/>
            <a:ext cx="1588276" cy="82515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ree Stock Market Data API for Real-Time &amp; Historical Data">
            <a:extLst>
              <a:ext uri="{FF2B5EF4-FFF2-40B4-BE49-F238E27FC236}">
                <a16:creationId xmlns:a16="http://schemas.microsoft.com/office/drawing/2014/main" id="{4BC6E767-B871-D29F-4DA6-7F0F3E888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815" y="2249122"/>
            <a:ext cx="1764912" cy="30452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F688BF7-4A0C-0C46-E0F5-EED0DC7FA7DA}"/>
              </a:ext>
            </a:extLst>
          </p:cNvPr>
          <p:cNvSpPr/>
          <p:nvPr/>
        </p:nvSpPr>
        <p:spPr>
          <a:xfrm>
            <a:off x="584216" y="3652847"/>
            <a:ext cx="1792007" cy="127864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latin typeface="Trebuchet MS" panose="020B0603020202020204" pitchFamily="34" charset="0"/>
              </a:rPr>
              <a:t>Pulled daily stock prices via </a:t>
            </a:r>
            <a:r>
              <a:rPr lang="en-US" sz="1000" dirty="0" err="1">
                <a:latin typeface="Trebuchet MS" panose="020B0603020202020204" pitchFamily="34" charset="0"/>
              </a:rPr>
              <a:t>Marketstack</a:t>
            </a:r>
            <a:r>
              <a:rPr lang="en-US" sz="1000" dirty="0">
                <a:latin typeface="Trebuchet MS" panose="020B0603020202020204" pitchFamily="34" charset="0"/>
              </a:rPr>
              <a:t> REST API </a:t>
            </a:r>
          </a:p>
          <a:p>
            <a:pPr marL="171450" indent="-171450">
              <a:buFont typeface="Arial" panose="020B0604020202020204" pitchFamily="34" charset="0"/>
              <a:buChar char="•"/>
            </a:pPr>
            <a:r>
              <a:rPr lang="en-US" sz="1000" dirty="0">
                <a:latin typeface="Trebuchet MS" panose="020B0603020202020204" pitchFamily="34" charset="0"/>
              </a:rPr>
              <a:t>Retrieved news headlines &amp; articles through </a:t>
            </a:r>
            <a:r>
              <a:rPr lang="en-US" sz="1000" dirty="0" err="1">
                <a:latin typeface="Trebuchet MS" panose="020B0603020202020204" pitchFamily="34" charset="0"/>
              </a:rPr>
              <a:t>NewsAPI</a:t>
            </a:r>
            <a:r>
              <a:rPr lang="en-US" sz="1000" dirty="0">
                <a:latin typeface="Trebuchet MS" panose="020B0603020202020204" pitchFamily="34" charset="0"/>
              </a:rPr>
              <a:t> datasets for sentiment analysis</a:t>
            </a:r>
          </a:p>
        </p:txBody>
      </p:sp>
      <p:sp>
        <p:nvSpPr>
          <p:cNvPr id="23" name="Rectangle 22">
            <a:extLst>
              <a:ext uri="{FF2B5EF4-FFF2-40B4-BE49-F238E27FC236}">
                <a16:creationId xmlns:a16="http://schemas.microsoft.com/office/drawing/2014/main" id="{8D24E34A-DB30-3084-1548-A0ACD79D2E3D}"/>
              </a:ext>
            </a:extLst>
          </p:cNvPr>
          <p:cNvSpPr/>
          <p:nvPr/>
        </p:nvSpPr>
        <p:spPr>
          <a:xfrm>
            <a:off x="2814160" y="3652847"/>
            <a:ext cx="1792007" cy="127864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latin typeface="Trebuchet MS" panose="020B0603020202020204" pitchFamily="34" charset="0"/>
              </a:rPr>
              <a:t>Built an Apache </a:t>
            </a:r>
            <a:r>
              <a:rPr lang="en-US" sz="1000" dirty="0" err="1">
                <a:latin typeface="Trebuchet MS" panose="020B0603020202020204" pitchFamily="34" charset="0"/>
              </a:rPr>
              <a:t>NiFi</a:t>
            </a:r>
            <a:r>
              <a:rPr lang="en-US" sz="1000" dirty="0">
                <a:latin typeface="Trebuchet MS" panose="020B0603020202020204" pitchFamily="34" charset="0"/>
              </a:rPr>
              <a:t> flow: </a:t>
            </a:r>
            <a:r>
              <a:rPr lang="en-US" sz="1000" dirty="0" err="1">
                <a:latin typeface="Trebuchet MS" panose="020B0603020202020204" pitchFamily="34" charset="0"/>
              </a:rPr>
              <a:t>InvokeHTTP</a:t>
            </a:r>
            <a:r>
              <a:rPr lang="en-US" sz="1000" dirty="0">
                <a:latin typeface="Trebuchet MS" panose="020B0603020202020204" pitchFamily="34" charset="0"/>
              </a:rPr>
              <a:t>, </a:t>
            </a:r>
            <a:r>
              <a:rPr lang="en-US" sz="1000" dirty="0" err="1">
                <a:latin typeface="Trebuchet MS" panose="020B0603020202020204" pitchFamily="34" charset="0"/>
              </a:rPr>
              <a:t>UpdateAttribute</a:t>
            </a:r>
            <a:r>
              <a:rPr lang="en-US" sz="1000" dirty="0">
                <a:latin typeface="Trebuchet MS" panose="020B0603020202020204" pitchFamily="34" charset="0"/>
              </a:rPr>
              <a:t>, PutS3Object</a:t>
            </a:r>
          </a:p>
          <a:p>
            <a:pPr marL="171450" indent="-171450">
              <a:buFont typeface="Arial" panose="020B0604020202020204" pitchFamily="34" charset="0"/>
              <a:buChar char="•"/>
            </a:pPr>
            <a:r>
              <a:rPr lang="en-US" sz="1000" dirty="0">
                <a:latin typeface="Trebuchet MS" panose="020B0603020202020204" pitchFamily="34" charset="0"/>
              </a:rPr>
              <a:t>Flow templates were downloaded and can be imported into </a:t>
            </a:r>
            <a:r>
              <a:rPr lang="en-US" sz="1000" dirty="0" err="1">
                <a:latin typeface="Trebuchet MS" panose="020B0603020202020204" pitchFamily="34" charset="0"/>
              </a:rPr>
              <a:t>nifi</a:t>
            </a:r>
            <a:r>
              <a:rPr lang="en-US" sz="1000" dirty="0">
                <a:latin typeface="Trebuchet MS" panose="020B0603020202020204" pitchFamily="34" charset="0"/>
              </a:rPr>
              <a:t> (note AWS service required)</a:t>
            </a:r>
          </a:p>
        </p:txBody>
      </p:sp>
      <p:sp>
        <p:nvSpPr>
          <p:cNvPr id="24" name="Rectangle 23">
            <a:extLst>
              <a:ext uri="{FF2B5EF4-FFF2-40B4-BE49-F238E27FC236}">
                <a16:creationId xmlns:a16="http://schemas.microsoft.com/office/drawing/2014/main" id="{52F09F85-2DFE-B028-BAB2-8FB6EB986342}"/>
              </a:ext>
            </a:extLst>
          </p:cNvPr>
          <p:cNvSpPr/>
          <p:nvPr/>
        </p:nvSpPr>
        <p:spPr>
          <a:xfrm>
            <a:off x="5199997" y="3652847"/>
            <a:ext cx="1792007" cy="127864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latin typeface="Trebuchet MS" panose="020B0603020202020204" pitchFamily="34" charset="0"/>
              </a:rPr>
              <a:t>Provisioned </a:t>
            </a:r>
            <a:r>
              <a:rPr lang="en-US" sz="1000" dirty="0" err="1">
                <a:latin typeface="Trebuchet MS" panose="020B0603020202020204" pitchFamily="34" charset="0"/>
              </a:rPr>
              <a:t>MinIO</a:t>
            </a:r>
            <a:r>
              <a:rPr lang="en-US" sz="1000" dirty="0">
                <a:latin typeface="Trebuchet MS" panose="020B0603020202020204" pitchFamily="34" charset="0"/>
              </a:rPr>
              <a:t> object store</a:t>
            </a:r>
          </a:p>
          <a:p>
            <a:pPr marL="171450" indent="-171450">
              <a:buFont typeface="Arial" panose="020B0604020202020204" pitchFamily="34" charset="0"/>
              <a:buChar char="•"/>
            </a:pPr>
            <a:r>
              <a:rPr lang="en-US" sz="1000" dirty="0">
                <a:latin typeface="Trebuchet MS" panose="020B0603020202020204" pitchFamily="34" charset="0"/>
              </a:rPr>
              <a:t>Created separate buckets for each dataset</a:t>
            </a:r>
          </a:p>
          <a:p>
            <a:pPr marL="171450" indent="-171450">
              <a:buFont typeface="Arial" panose="020B0604020202020204" pitchFamily="34" charset="0"/>
              <a:buChar char="•"/>
            </a:pPr>
            <a:r>
              <a:rPr lang="en-US" sz="1000" dirty="0">
                <a:latin typeface="Trebuchet MS" panose="020B0603020202020204" pitchFamily="34" charset="0"/>
              </a:rPr>
              <a:t>Confirmed read/write access for both </a:t>
            </a:r>
            <a:r>
              <a:rPr lang="en-US" sz="1000" dirty="0" err="1">
                <a:latin typeface="Trebuchet MS" panose="020B0603020202020204" pitchFamily="34" charset="0"/>
              </a:rPr>
              <a:t>NiFi</a:t>
            </a:r>
            <a:r>
              <a:rPr lang="en-US" sz="1000" dirty="0">
                <a:latin typeface="Trebuchet MS" panose="020B0603020202020204" pitchFamily="34" charset="0"/>
              </a:rPr>
              <a:t> processors and Spark jobs</a:t>
            </a:r>
          </a:p>
        </p:txBody>
      </p:sp>
      <p:sp>
        <p:nvSpPr>
          <p:cNvPr id="25" name="Rectangle 24">
            <a:extLst>
              <a:ext uri="{FF2B5EF4-FFF2-40B4-BE49-F238E27FC236}">
                <a16:creationId xmlns:a16="http://schemas.microsoft.com/office/drawing/2014/main" id="{9360C367-222F-B80C-D9A5-62D7A9D87B8E}"/>
              </a:ext>
            </a:extLst>
          </p:cNvPr>
          <p:cNvSpPr/>
          <p:nvPr/>
        </p:nvSpPr>
        <p:spPr>
          <a:xfrm>
            <a:off x="7585716" y="3652847"/>
            <a:ext cx="1792007" cy="1278646"/>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000" dirty="0">
                <a:latin typeface="Trebuchet MS" panose="020B0603020202020204" pitchFamily="34" charset="0"/>
              </a:rPr>
              <a:t>Initiated a spark session</a:t>
            </a:r>
          </a:p>
          <a:p>
            <a:pPr marL="171450" indent="-171450">
              <a:buFont typeface="Arial" panose="020B0604020202020204" pitchFamily="34" charset="0"/>
              <a:buChar char="•"/>
            </a:pPr>
            <a:r>
              <a:rPr lang="en-US" sz="1000" dirty="0">
                <a:latin typeface="Trebuchet MS" panose="020B0603020202020204" pitchFamily="34" charset="0"/>
              </a:rPr>
              <a:t>Connected to </a:t>
            </a:r>
            <a:r>
              <a:rPr lang="en-US" sz="1000" dirty="0" err="1">
                <a:latin typeface="Trebuchet MS" panose="020B0603020202020204" pitchFamily="34" charset="0"/>
              </a:rPr>
              <a:t>MinIO</a:t>
            </a:r>
            <a:endParaRPr lang="en-US" sz="1000" dirty="0">
              <a:latin typeface="Trebuchet MS" panose="020B0603020202020204" pitchFamily="34" charset="0"/>
            </a:endParaRPr>
          </a:p>
          <a:p>
            <a:pPr marL="171450" indent="-171450">
              <a:buFont typeface="Arial" panose="020B0604020202020204" pitchFamily="34" charset="0"/>
              <a:buChar char="•"/>
            </a:pPr>
            <a:r>
              <a:rPr lang="en-US" sz="1000" dirty="0">
                <a:latin typeface="Trebuchet MS" panose="020B0603020202020204" pitchFamily="34" charset="0"/>
              </a:rPr>
              <a:t>Cleaned data into a data frame using </a:t>
            </a:r>
            <a:r>
              <a:rPr lang="en-US" sz="1000" dirty="0" err="1">
                <a:latin typeface="Trebuchet MS" panose="020B0603020202020204" pitchFamily="34" charset="0"/>
              </a:rPr>
              <a:t>PySpark</a:t>
            </a:r>
            <a:endParaRPr lang="en-US" sz="1000" dirty="0">
              <a:latin typeface="Trebuchet MS" panose="020B0603020202020204" pitchFamily="34" charset="0"/>
            </a:endParaRPr>
          </a:p>
          <a:p>
            <a:pPr marL="171450" indent="-171450">
              <a:buFont typeface="Arial" panose="020B0604020202020204" pitchFamily="34" charset="0"/>
              <a:buChar char="•"/>
            </a:pPr>
            <a:r>
              <a:rPr lang="en-US" sz="1000" dirty="0">
                <a:latin typeface="Trebuchet MS" panose="020B0603020202020204" pitchFamily="34" charset="0"/>
              </a:rPr>
              <a:t>Used Vader to conduct sentiment analysis and draw out insights</a:t>
            </a:r>
          </a:p>
          <a:p>
            <a:pPr marL="171450" indent="-171450">
              <a:buFont typeface="Arial" panose="020B0604020202020204" pitchFamily="34" charset="0"/>
              <a:buChar char="•"/>
            </a:pPr>
            <a:endParaRPr lang="en-US" sz="1000" dirty="0">
              <a:latin typeface="Trebuchet MS" panose="020B0603020202020204" pitchFamily="34" charset="0"/>
            </a:endParaRPr>
          </a:p>
        </p:txBody>
      </p:sp>
      <p:pic>
        <p:nvPicPr>
          <p:cNvPr id="7" name="Picture 6">
            <a:extLst>
              <a:ext uri="{FF2B5EF4-FFF2-40B4-BE49-F238E27FC236}">
                <a16:creationId xmlns:a16="http://schemas.microsoft.com/office/drawing/2014/main" id="{C64C4ADA-CBBC-103D-355F-952C539D8ACE}"/>
              </a:ext>
            </a:extLst>
          </p:cNvPr>
          <p:cNvPicPr>
            <a:picLocks noChangeAspect="1"/>
          </p:cNvPicPr>
          <p:nvPr/>
        </p:nvPicPr>
        <p:blipFill>
          <a:blip r:embed="rId8"/>
          <a:stretch>
            <a:fillRect/>
          </a:stretch>
        </p:blipFill>
        <p:spPr>
          <a:xfrm>
            <a:off x="550237" y="5272044"/>
            <a:ext cx="1834987" cy="1182289"/>
          </a:xfrm>
          <a:prstGeom prst="rect">
            <a:avLst/>
          </a:prstGeom>
          <a:effectLst>
            <a:outerShdw blurRad="50800" dist="38100" dir="5400000" algn="t" rotWithShape="0">
              <a:prstClr val="black">
                <a:alpha val="40000"/>
              </a:prstClr>
            </a:outerShdw>
          </a:effectLst>
        </p:spPr>
      </p:pic>
      <p:pic>
        <p:nvPicPr>
          <p:cNvPr id="19" name="Picture 18">
            <a:extLst>
              <a:ext uri="{FF2B5EF4-FFF2-40B4-BE49-F238E27FC236}">
                <a16:creationId xmlns:a16="http://schemas.microsoft.com/office/drawing/2014/main" id="{87BEEA2F-D2EF-756B-A0D7-EF1CFD645C6E}"/>
              </a:ext>
            </a:extLst>
          </p:cNvPr>
          <p:cNvPicPr>
            <a:picLocks noChangeAspect="1"/>
          </p:cNvPicPr>
          <p:nvPr/>
        </p:nvPicPr>
        <p:blipFill>
          <a:blip r:embed="rId9"/>
          <a:stretch>
            <a:fillRect/>
          </a:stretch>
        </p:blipFill>
        <p:spPr>
          <a:xfrm>
            <a:off x="2726944" y="5270113"/>
            <a:ext cx="1834355" cy="1226470"/>
          </a:xfrm>
          <a:prstGeom prst="rect">
            <a:avLst/>
          </a:prstGeom>
          <a:effectLst>
            <a:outerShdw blurRad="50800" dist="38100" dir="5400000" algn="t" rotWithShape="0">
              <a:prstClr val="black">
                <a:alpha val="40000"/>
              </a:prstClr>
            </a:outerShdw>
          </a:effectLst>
        </p:spPr>
      </p:pic>
      <p:pic>
        <p:nvPicPr>
          <p:cNvPr id="27" name="Picture 26">
            <a:extLst>
              <a:ext uri="{FF2B5EF4-FFF2-40B4-BE49-F238E27FC236}">
                <a16:creationId xmlns:a16="http://schemas.microsoft.com/office/drawing/2014/main" id="{568C7F8B-D1A6-DA9D-3579-283531BEC483}"/>
              </a:ext>
            </a:extLst>
          </p:cNvPr>
          <p:cNvPicPr>
            <a:picLocks noChangeAspect="1"/>
          </p:cNvPicPr>
          <p:nvPr/>
        </p:nvPicPr>
        <p:blipFill>
          <a:blip r:embed="rId10"/>
          <a:stretch>
            <a:fillRect/>
          </a:stretch>
        </p:blipFill>
        <p:spPr>
          <a:xfrm>
            <a:off x="5050969" y="5270113"/>
            <a:ext cx="2031446" cy="1226470"/>
          </a:xfrm>
          <a:prstGeom prst="rect">
            <a:avLst/>
          </a:prstGeom>
          <a:effectLst>
            <a:outerShdw blurRad="50800" dist="38100" dir="5400000" algn="t" rotWithShape="0">
              <a:prstClr val="black">
                <a:alpha val="40000"/>
              </a:prstClr>
            </a:outerShdw>
          </a:effectLst>
        </p:spPr>
      </p:pic>
      <p:pic>
        <p:nvPicPr>
          <p:cNvPr id="29" name="Picture 28">
            <a:extLst>
              <a:ext uri="{FF2B5EF4-FFF2-40B4-BE49-F238E27FC236}">
                <a16:creationId xmlns:a16="http://schemas.microsoft.com/office/drawing/2014/main" id="{DE3B5D1C-63F1-3BF5-2A82-F23718F04602}"/>
              </a:ext>
            </a:extLst>
          </p:cNvPr>
          <p:cNvPicPr>
            <a:picLocks noChangeAspect="1"/>
          </p:cNvPicPr>
          <p:nvPr/>
        </p:nvPicPr>
        <p:blipFill>
          <a:blip r:embed="rId11"/>
          <a:stretch>
            <a:fillRect/>
          </a:stretch>
        </p:blipFill>
        <p:spPr>
          <a:xfrm>
            <a:off x="7340260" y="5270113"/>
            <a:ext cx="2122787" cy="686687"/>
          </a:xfrm>
          <a:prstGeom prst="rect">
            <a:avLst/>
          </a:prstGeom>
          <a:effectLst>
            <a:outerShdw blurRad="50800" dist="38100" dir="5400000" algn="t" rotWithShape="0">
              <a:prstClr val="black">
                <a:alpha val="40000"/>
              </a:prstClr>
            </a:outerShdw>
          </a:effectLst>
        </p:spPr>
      </p:pic>
      <p:pic>
        <p:nvPicPr>
          <p:cNvPr id="31" name="Picture 30">
            <a:extLst>
              <a:ext uri="{FF2B5EF4-FFF2-40B4-BE49-F238E27FC236}">
                <a16:creationId xmlns:a16="http://schemas.microsoft.com/office/drawing/2014/main" id="{866DC481-8652-36E1-1D2D-7D2FA69B0B33}"/>
              </a:ext>
            </a:extLst>
          </p:cNvPr>
          <p:cNvPicPr>
            <a:picLocks noChangeAspect="1"/>
          </p:cNvPicPr>
          <p:nvPr/>
        </p:nvPicPr>
        <p:blipFill>
          <a:blip r:embed="rId12"/>
          <a:stretch>
            <a:fillRect/>
          </a:stretch>
        </p:blipFill>
        <p:spPr>
          <a:xfrm>
            <a:off x="7570986" y="5662026"/>
            <a:ext cx="2009363" cy="883135"/>
          </a:xfrm>
          <a:prstGeom prst="rect">
            <a:avLst/>
          </a:prstGeom>
          <a:effectLst>
            <a:outerShdw blurRad="50800" dist="38100" dir="5400000" algn="t" rotWithShape="0">
              <a:prstClr val="black">
                <a:alpha val="40000"/>
              </a:prstClr>
            </a:outerShdw>
          </a:effectLst>
        </p:spPr>
      </p:pic>
      <p:pic>
        <p:nvPicPr>
          <p:cNvPr id="2050" name="Picture 2">
            <a:extLst>
              <a:ext uri="{FF2B5EF4-FFF2-40B4-BE49-F238E27FC236}">
                <a16:creationId xmlns:a16="http://schemas.microsoft.com/office/drawing/2014/main" id="{8F267BD3-0A8E-EBED-99DF-3D68FEC053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95072" y="1974370"/>
            <a:ext cx="725503" cy="8409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ue and white logo&#10;&#10;AI-generated content may be incorrect.">
            <a:extLst>
              <a:ext uri="{FF2B5EF4-FFF2-40B4-BE49-F238E27FC236}">
                <a16:creationId xmlns:a16="http://schemas.microsoft.com/office/drawing/2014/main" id="{A29E7FC2-5679-FEB3-0E88-2C258C5E79ED}"/>
              </a:ext>
            </a:extLst>
          </p:cNvPr>
          <p:cNvPicPr>
            <a:picLocks noChangeAspect="1"/>
          </p:cNvPicPr>
          <p:nvPr/>
        </p:nvPicPr>
        <p:blipFill>
          <a:blip r:embed="rId14"/>
          <a:stretch>
            <a:fillRect/>
          </a:stretch>
        </p:blipFill>
        <p:spPr>
          <a:xfrm>
            <a:off x="739842" y="2675693"/>
            <a:ext cx="1391484" cy="4275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9EF596E8-684A-8F51-8CCD-26F179CB5702}"/>
            </a:ext>
          </a:extLst>
        </p:cNvPr>
        <p:cNvGrpSpPr/>
        <p:nvPr/>
      </p:nvGrpSpPr>
      <p:grpSpPr>
        <a:xfrm>
          <a:off x="0" y="0"/>
          <a:ext cx="0" cy="0"/>
          <a:chOff x="0" y="0"/>
          <a:chExt cx="0" cy="0"/>
        </a:xfrm>
      </p:grpSpPr>
      <p:sp>
        <p:nvSpPr>
          <p:cNvPr id="320" name="Google Shape;320;p7">
            <a:extLst>
              <a:ext uri="{FF2B5EF4-FFF2-40B4-BE49-F238E27FC236}">
                <a16:creationId xmlns:a16="http://schemas.microsoft.com/office/drawing/2014/main" id="{24B2D203-443D-4800-5138-97E8C585AC9B}"/>
              </a:ext>
            </a:extLst>
          </p:cNvPr>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SzPts val="800"/>
              <a:buNone/>
            </a:pPr>
            <a:fld id="{00000000-1234-1234-1234-123412341234}" type="slidenum">
              <a:rPr lang="en-US"/>
              <a:t>6</a:t>
            </a:fld>
            <a:endParaRPr/>
          </a:p>
        </p:txBody>
      </p:sp>
      <p:sp>
        <p:nvSpPr>
          <p:cNvPr id="4" name="Title 3">
            <a:extLst>
              <a:ext uri="{FF2B5EF4-FFF2-40B4-BE49-F238E27FC236}">
                <a16:creationId xmlns:a16="http://schemas.microsoft.com/office/drawing/2014/main" id="{A7EDAE90-93C7-2E2A-5308-796F378E82C0}"/>
              </a:ext>
            </a:extLst>
          </p:cNvPr>
          <p:cNvSpPr>
            <a:spLocks noGrp="1"/>
          </p:cNvSpPr>
          <p:nvPr>
            <p:ph type="title"/>
          </p:nvPr>
        </p:nvSpPr>
        <p:spPr>
          <a:xfrm>
            <a:off x="339087" y="2559241"/>
            <a:ext cx="3363733" cy="1739520"/>
          </a:xfrm>
        </p:spPr>
        <p:txBody>
          <a:bodyPr/>
          <a:lstStyle/>
          <a:p>
            <a:pPr algn="ctr"/>
            <a:r>
              <a:rPr lang="en-US" sz="3600" dirty="0"/>
              <a:t>Relevant News &amp; Sentiment Analysis</a:t>
            </a:r>
          </a:p>
        </p:txBody>
      </p:sp>
      <p:pic>
        <p:nvPicPr>
          <p:cNvPr id="5" name="Graphic 4" descr="End with solid fill">
            <a:extLst>
              <a:ext uri="{FF2B5EF4-FFF2-40B4-BE49-F238E27FC236}">
                <a16:creationId xmlns:a16="http://schemas.microsoft.com/office/drawing/2014/main" id="{9D42EE6B-962C-FA29-0344-21855CE842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3755" y="1025265"/>
            <a:ext cx="914400" cy="914400"/>
          </a:xfrm>
          <a:prstGeom prst="rect">
            <a:avLst/>
          </a:prstGeom>
        </p:spPr>
      </p:pic>
      <p:sp>
        <p:nvSpPr>
          <p:cNvPr id="7" name="Google Shape;323;p7">
            <a:extLst>
              <a:ext uri="{FF2B5EF4-FFF2-40B4-BE49-F238E27FC236}">
                <a16:creationId xmlns:a16="http://schemas.microsoft.com/office/drawing/2014/main" id="{1CADBEBA-3EAA-4686-0705-6593470B65AC}"/>
              </a:ext>
            </a:extLst>
          </p:cNvPr>
          <p:cNvSpPr/>
          <p:nvPr/>
        </p:nvSpPr>
        <p:spPr>
          <a:xfrm>
            <a:off x="4613327" y="1817810"/>
            <a:ext cx="7027811" cy="3222380"/>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endParaRPr lang="en-US" sz="1600" b="1" dirty="0">
              <a:solidFill>
                <a:srgbClr val="005CB9"/>
              </a:solidFill>
              <a:latin typeface="Trebuchet MS"/>
              <a:ea typeface="Trebuchet MS"/>
              <a:cs typeface="Trebuchet MS"/>
              <a:sym typeface="Trebuchet MS"/>
            </a:endParaRPr>
          </a:p>
          <a:p>
            <a:pPr marL="342900" indent="-342900">
              <a:lnSpc>
                <a:spcPct val="90000"/>
              </a:lnSpc>
              <a:buClr>
                <a:srgbClr val="005CB9"/>
              </a:buClr>
              <a:buSzPts val="1600"/>
              <a:buFont typeface="+mj-lt"/>
              <a:buAutoNum type="arabicPeriod"/>
            </a:pPr>
            <a:r>
              <a:rPr lang="en-US" b="1" dirty="0">
                <a:solidFill>
                  <a:srgbClr val="0D2547"/>
                </a:solidFill>
                <a:latin typeface="Trebuchet MS"/>
              </a:rPr>
              <a:t>(June, 19, 2025): </a:t>
            </a:r>
            <a:r>
              <a:rPr lang="en-US" dirty="0"/>
              <a:t>"Indra recognized as top-tier European defense integrator in NATO readiness upgrade.” (Bloomberg). This </a:t>
            </a:r>
            <a:r>
              <a:rPr lang="en-US" b="1" dirty="0"/>
              <a:t>directly positions Indra</a:t>
            </a:r>
            <a:r>
              <a:rPr lang="en-US" dirty="0"/>
              <a:t> as a central defense provider. Likely interpreted positively by investors.</a:t>
            </a:r>
          </a:p>
          <a:p>
            <a:pPr marL="342900" indent="-342900">
              <a:lnSpc>
                <a:spcPct val="90000"/>
              </a:lnSpc>
              <a:buClr>
                <a:srgbClr val="005CB9"/>
              </a:buClr>
              <a:buSzPts val="1600"/>
              <a:buFont typeface="+mj-lt"/>
              <a:buAutoNum type="arabicPeriod"/>
            </a:pPr>
            <a:endParaRPr lang="en-US" b="1" dirty="0">
              <a:solidFill>
                <a:srgbClr val="0D2547"/>
              </a:solidFill>
              <a:latin typeface="Trebuchet MS"/>
            </a:endParaRPr>
          </a:p>
          <a:p>
            <a:pPr marL="342900" indent="-342900">
              <a:lnSpc>
                <a:spcPct val="90000"/>
              </a:lnSpc>
              <a:buClr>
                <a:srgbClr val="005CB9"/>
              </a:buClr>
              <a:buSzPts val="1600"/>
              <a:buFont typeface="+mj-lt"/>
              <a:buAutoNum type="arabicPeriod"/>
            </a:pPr>
            <a:r>
              <a:rPr lang="en-US" b="1" dirty="0">
                <a:solidFill>
                  <a:srgbClr val="0D2547"/>
                </a:solidFill>
                <a:latin typeface="Trebuchet MS"/>
              </a:rPr>
              <a:t>(June, 21, 2025): “</a:t>
            </a:r>
            <a:r>
              <a:rPr lang="en-US" dirty="0">
                <a:solidFill>
                  <a:srgbClr val="0D2547"/>
                </a:solidFill>
                <a:latin typeface="Trebuchet MS"/>
              </a:rPr>
              <a:t>Pedro Sánchez has informed NATO in a letter that he cannot commit to increasing Spain's defense spending to 5%” (RTVE). </a:t>
            </a:r>
            <a:r>
              <a:rPr lang="en-US" dirty="0"/>
              <a:t>A failure to meet NATO spending targets could be perceived as Spain pulling back from defense commitments, potentially making investors nervous about the country's strategic posture and defense-related innovation pipelines just few dates after the first announcement, mitigating the impact of the first news. </a:t>
            </a:r>
            <a:endParaRPr lang="en-US" dirty="0">
              <a:solidFill>
                <a:srgbClr val="0D2547"/>
              </a:solidFill>
              <a:latin typeface="Trebuchet MS"/>
            </a:endParaRPr>
          </a:p>
          <a:p>
            <a:pPr marL="342900" indent="-342900">
              <a:lnSpc>
                <a:spcPct val="90000"/>
              </a:lnSpc>
              <a:buClr>
                <a:srgbClr val="005CB9"/>
              </a:buClr>
              <a:buSzPts val="1600"/>
              <a:buFont typeface="+mj-lt"/>
              <a:buAutoNum type="arabicPeriod"/>
            </a:pPr>
            <a:endParaRPr lang="en-US" dirty="0">
              <a:solidFill>
                <a:srgbClr val="0D2547"/>
              </a:solidFill>
              <a:latin typeface="Trebuchet MS"/>
            </a:endParaRPr>
          </a:p>
          <a:p>
            <a:pPr marL="342900" indent="-342900">
              <a:lnSpc>
                <a:spcPct val="90000"/>
              </a:lnSpc>
              <a:buClr>
                <a:srgbClr val="005CB9"/>
              </a:buClr>
              <a:buSzPts val="1600"/>
              <a:buFont typeface="+mj-lt"/>
              <a:buAutoNum type="arabicPeriod"/>
            </a:pPr>
            <a:r>
              <a:rPr lang="en-US" b="1" dirty="0"/>
              <a:t>Sentiment Spike</a:t>
            </a:r>
            <a:r>
              <a:rPr lang="en-US" dirty="0"/>
              <a:t>: Around June 19–20, 2025, there's a strong spike in sentiment, reaching above 0.6.(compound sentiment ≈ </a:t>
            </a:r>
            <a:r>
              <a:rPr lang="en-US" b="1" dirty="0"/>
              <a:t>+0.6</a:t>
            </a:r>
            <a:r>
              <a:rPr lang="en-US" dirty="0"/>
              <a:t>).</a:t>
            </a:r>
          </a:p>
          <a:p>
            <a:pPr marL="342900" indent="-342900">
              <a:lnSpc>
                <a:spcPct val="90000"/>
              </a:lnSpc>
              <a:buClr>
                <a:srgbClr val="005CB9"/>
              </a:buClr>
              <a:buSzPts val="1600"/>
              <a:buFont typeface="+mj-lt"/>
              <a:buAutoNum type="arabicPeriod"/>
            </a:pPr>
            <a:endParaRPr lang="en-US" dirty="0"/>
          </a:p>
          <a:p>
            <a:pPr marL="342900" indent="-342900">
              <a:lnSpc>
                <a:spcPct val="90000"/>
              </a:lnSpc>
              <a:buClr>
                <a:srgbClr val="005CB9"/>
              </a:buClr>
              <a:buSzPts val="1600"/>
              <a:buFont typeface="+mj-lt"/>
              <a:buAutoNum type="arabicPeriod"/>
            </a:pPr>
            <a:r>
              <a:rPr lang="en-US" b="1" dirty="0"/>
              <a:t>Considerations</a:t>
            </a:r>
            <a:r>
              <a:rPr lang="en-US" dirty="0"/>
              <a:t>: the Spanish government owns 28% of INDRA's shares.</a:t>
            </a:r>
            <a:endParaRPr dirty="0">
              <a:solidFill>
                <a:srgbClr val="0D2547"/>
              </a:solidFill>
              <a:latin typeface="Trebuchet MS"/>
            </a:endParaRPr>
          </a:p>
        </p:txBody>
      </p:sp>
      <p:pic>
        <p:nvPicPr>
          <p:cNvPr id="6" name="Graphic 5" descr="Newspaper with solid fill">
            <a:extLst>
              <a:ext uri="{FF2B5EF4-FFF2-40B4-BE49-F238E27FC236}">
                <a16:creationId xmlns:a16="http://schemas.microsoft.com/office/drawing/2014/main" id="{61E33813-4002-9965-2D60-8AD8D8222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489" y="276309"/>
            <a:ext cx="2282931" cy="2282931"/>
          </a:xfrm>
          <a:prstGeom prst="rect">
            <a:avLst/>
          </a:prstGeom>
        </p:spPr>
      </p:pic>
      <p:sp>
        <p:nvSpPr>
          <p:cNvPr id="8" name="TextBox 7">
            <a:extLst>
              <a:ext uri="{FF2B5EF4-FFF2-40B4-BE49-F238E27FC236}">
                <a16:creationId xmlns:a16="http://schemas.microsoft.com/office/drawing/2014/main" id="{EBC84B40-E9C3-6E9F-A8FE-E7E6B46567E0}"/>
              </a:ext>
            </a:extLst>
          </p:cNvPr>
          <p:cNvSpPr txBox="1"/>
          <p:nvPr/>
        </p:nvSpPr>
        <p:spPr>
          <a:xfrm>
            <a:off x="4613327" y="5910663"/>
            <a:ext cx="7027811" cy="769441"/>
          </a:xfrm>
          <a:prstGeom prst="rect">
            <a:avLst/>
          </a:prstGeom>
          <a:noFill/>
        </p:spPr>
        <p:txBody>
          <a:bodyPr wrap="square" rtlCol="0">
            <a:spAutoFit/>
          </a:bodyPr>
          <a:lstStyle/>
          <a:p>
            <a:r>
              <a:rPr lang="en-US" sz="1100" dirty="0">
                <a:solidFill>
                  <a:schemeClr val="bg1"/>
                </a:solidFill>
              </a:rPr>
              <a:t>*The data for sentiment analysis were obtained from </a:t>
            </a:r>
            <a:r>
              <a:rPr lang="en-US" sz="1100" dirty="0" err="1">
                <a:solidFill>
                  <a:schemeClr val="bg1"/>
                </a:solidFill>
              </a:rPr>
              <a:t>NewsAPI</a:t>
            </a:r>
            <a:r>
              <a:rPr lang="en-US" sz="1100" dirty="0">
                <a:solidFill>
                  <a:schemeClr val="bg1"/>
                </a:solidFill>
              </a:rPr>
              <a:t>, downloaded and processed in a local environment (mac), to obtain a .csv file, which was then uploaded to the VM environment.</a:t>
            </a:r>
          </a:p>
          <a:p>
            <a:r>
              <a:rPr lang="en-US" sz="1100" dirty="0">
                <a:solidFill>
                  <a:schemeClr val="bg1"/>
                </a:solidFill>
              </a:rPr>
              <a:t>*Sentiment analysis was performed using the Vader algorithm plugin in Python, filtering the most relevant news for each company and calibrating the impact to obtain the most significant peaks to simplify the analysis.</a:t>
            </a:r>
          </a:p>
        </p:txBody>
      </p:sp>
      <p:pic>
        <p:nvPicPr>
          <p:cNvPr id="13" name="Picture 2" descr="Indra - DCA">
            <a:extLst>
              <a:ext uri="{FF2B5EF4-FFF2-40B4-BE49-F238E27FC236}">
                <a16:creationId xmlns:a16="http://schemas.microsoft.com/office/drawing/2014/main" id="{9A82E517-0788-B6B8-3ED6-41A5A46015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71058"/>
            <a:ext cx="4090236" cy="210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32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a:extLst>
            <a:ext uri="{FF2B5EF4-FFF2-40B4-BE49-F238E27FC236}">
              <a16:creationId xmlns:a16="http://schemas.microsoft.com/office/drawing/2014/main" id="{D664DD0E-541A-1BD6-13A5-D61569080064}"/>
            </a:ext>
          </a:extLst>
        </p:cNvPr>
        <p:cNvGrpSpPr/>
        <p:nvPr/>
      </p:nvGrpSpPr>
      <p:grpSpPr>
        <a:xfrm>
          <a:off x="0" y="0"/>
          <a:ext cx="0" cy="0"/>
          <a:chOff x="0" y="0"/>
          <a:chExt cx="0" cy="0"/>
        </a:xfrm>
      </p:grpSpPr>
      <p:sp>
        <p:nvSpPr>
          <p:cNvPr id="320" name="Google Shape;320;p7">
            <a:extLst>
              <a:ext uri="{FF2B5EF4-FFF2-40B4-BE49-F238E27FC236}">
                <a16:creationId xmlns:a16="http://schemas.microsoft.com/office/drawing/2014/main" id="{DE6E0E17-2AEE-ABF1-9364-DBAD2A677119}"/>
              </a:ext>
            </a:extLst>
          </p:cNvPr>
          <p:cNvSpPr txBox="1">
            <a:spLocks noGrp="1"/>
          </p:cNvSpPr>
          <p:nvPr>
            <p:ph type="sldNum" idx="12"/>
          </p:nvPr>
        </p:nvSpPr>
        <p:spPr>
          <a:xfrm>
            <a:off x="11740528" y="6680104"/>
            <a:ext cx="334617" cy="182562"/>
          </a:xfrm>
          <a:prstGeom prst="rect">
            <a:avLst/>
          </a:prstGeom>
          <a:noFill/>
          <a:ln>
            <a:noFill/>
          </a:ln>
        </p:spPr>
        <p:txBody>
          <a:bodyPr spcFirstLastPara="1" wrap="square" lIns="91425" tIns="0" rIns="91425" bIns="0" anchor="ctr" anchorCtr="0">
            <a:noAutofit/>
          </a:bodyPr>
          <a:lstStyle/>
          <a:p>
            <a:pPr marL="0" lvl="0" indent="0" algn="l" rtl="0">
              <a:lnSpc>
                <a:spcPct val="90000"/>
              </a:lnSpc>
              <a:spcBef>
                <a:spcPts val="0"/>
              </a:spcBef>
              <a:spcAft>
                <a:spcPts val="0"/>
              </a:spcAft>
              <a:buSzPts val="800"/>
              <a:buNone/>
            </a:pPr>
            <a:fld id="{00000000-1234-1234-1234-123412341234}" type="slidenum">
              <a:rPr lang="en-US"/>
              <a:t>7</a:t>
            </a:fld>
            <a:endParaRPr/>
          </a:p>
        </p:txBody>
      </p:sp>
      <p:sp>
        <p:nvSpPr>
          <p:cNvPr id="4" name="Title 3">
            <a:extLst>
              <a:ext uri="{FF2B5EF4-FFF2-40B4-BE49-F238E27FC236}">
                <a16:creationId xmlns:a16="http://schemas.microsoft.com/office/drawing/2014/main" id="{F074E335-E5C4-D7D0-C495-9EED399FF127}"/>
              </a:ext>
            </a:extLst>
          </p:cNvPr>
          <p:cNvSpPr>
            <a:spLocks noGrp="1"/>
          </p:cNvSpPr>
          <p:nvPr>
            <p:ph type="title"/>
          </p:nvPr>
        </p:nvSpPr>
        <p:spPr>
          <a:xfrm>
            <a:off x="339087" y="2559241"/>
            <a:ext cx="3363733" cy="1739520"/>
          </a:xfrm>
        </p:spPr>
        <p:txBody>
          <a:bodyPr/>
          <a:lstStyle/>
          <a:p>
            <a:pPr algn="ctr"/>
            <a:r>
              <a:rPr lang="en-US" sz="3600" dirty="0"/>
              <a:t>Relevant News &amp; Sentiment Analysis</a:t>
            </a:r>
          </a:p>
        </p:txBody>
      </p:sp>
      <p:pic>
        <p:nvPicPr>
          <p:cNvPr id="5" name="Graphic 4" descr="End with solid fill">
            <a:extLst>
              <a:ext uri="{FF2B5EF4-FFF2-40B4-BE49-F238E27FC236}">
                <a16:creationId xmlns:a16="http://schemas.microsoft.com/office/drawing/2014/main" id="{7BD9B0E8-60E1-7C3F-7295-2C339B119E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3755" y="1025265"/>
            <a:ext cx="914400" cy="914400"/>
          </a:xfrm>
          <a:prstGeom prst="rect">
            <a:avLst/>
          </a:prstGeom>
        </p:spPr>
      </p:pic>
      <p:sp>
        <p:nvSpPr>
          <p:cNvPr id="7" name="Google Shape;323;p7">
            <a:extLst>
              <a:ext uri="{FF2B5EF4-FFF2-40B4-BE49-F238E27FC236}">
                <a16:creationId xmlns:a16="http://schemas.microsoft.com/office/drawing/2014/main" id="{C581EFAD-A9CB-98A8-4D9D-D231F579928F}"/>
              </a:ext>
            </a:extLst>
          </p:cNvPr>
          <p:cNvSpPr/>
          <p:nvPr/>
        </p:nvSpPr>
        <p:spPr>
          <a:xfrm>
            <a:off x="4613327" y="2108660"/>
            <a:ext cx="7027811" cy="2640683"/>
          </a:xfrm>
          <a:prstGeom prst="rect">
            <a:avLst/>
          </a:prstGeom>
          <a:noFill/>
          <a:ln>
            <a:noFill/>
          </a:ln>
        </p:spPr>
        <p:txBody>
          <a:bodyPr spcFirstLastPara="1" wrap="square" lIns="91400" tIns="45700" rIns="91400" bIns="45700" anchor="ctr" anchorCtr="0">
            <a:spAutoFit/>
          </a:bodyPr>
          <a:lstStyle/>
          <a:p>
            <a:pPr marL="0" marR="0" lvl="0" indent="0" algn="l" rtl="0">
              <a:lnSpc>
                <a:spcPct val="90000"/>
              </a:lnSpc>
              <a:spcBef>
                <a:spcPts val="0"/>
              </a:spcBef>
              <a:spcAft>
                <a:spcPts val="0"/>
              </a:spcAft>
              <a:buClr>
                <a:srgbClr val="005CB9"/>
              </a:buClr>
              <a:buSzPts val="1600"/>
              <a:buFont typeface="Trebuchet MS"/>
              <a:buNone/>
            </a:pPr>
            <a:endParaRPr lang="en-US" sz="1600" b="1" dirty="0">
              <a:solidFill>
                <a:srgbClr val="005CB9"/>
              </a:solidFill>
              <a:latin typeface="Trebuchet MS"/>
              <a:ea typeface="Trebuchet MS"/>
              <a:cs typeface="Trebuchet MS"/>
              <a:sym typeface="Trebuchet MS"/>
            </a:endParaRPr>
          </a:p>
          <a:p>
            <a:pPr marL="342900" indent="-342900">
              <a:lnSpc>
                <a:spcPct val="90000"/>
              </a:lnSpc>
              <a:buClr>
                <a:srgbClr val="005CB9"/>
              </a:buClr>
              <a:buSzPts val="1600"/>
              <a:buFont typeface="+mj-lt"/>
              <a:buAutoNum type="arabicPeriod"/>
            </a:pPr>
            <a:r>
              <a:rPr lang="en-US" b="1" dirty="0">
                <a:solidFill>
                  <a:srgbClr val="0D2547"/>
                </a:solidFill>
                <a:latin typeface="Trebuchet MS"/>
              </a:rPr>
              <a:t>(June, 18, 2025): </a:t>
            </a:r>
            <a:r>
              <a:rPr lang="en-US" dirty="0"/>
              <a:t>"Airbus </a:t>
            </a:r>
            <a:r>
              <a:rPr lang="en-US" dirty="0" err="1"/>
              <a:t>Defence</a:t>
            </a:r>
            <a:r>
              <a:rPr lang="en-US" dirty="0"/>
              <a:t> signs new NATO radar surveillance deal worth €300M.” (El Pais)</a:t>
            </a:r>
          </a:p>
          <a:p>
            <a:pPr marL="342900" indent="-342900">
              <a:lnSpc>
                <a:spcPct val="90000"/>
              </a:lnSpc>
              <a:buClr>
                <a:srgbClr val="005CB9"/>
              </a:buClr>
              <a:buSzPts val="1600"/>
              <a:buFont typeface="+mj-lt"/>
              <a:buAutoNum type="arabicPeriod"/>
            </a:pPr>
            <a:endParaRPr lang="en-US" b="1" dirty="0">
              <a:solidFill>
                <a:srgbClr val="0D2547"/>
              </a:solidFill>
              <a:latin typeface="Trebuchet MS"/>
            </a:endParaRPr>
          </a:p>
          <a:p>
            <a:pPr marL="342900" indent="-342900">
              <a:lnSpc>
                <a:spcPct val="90000"/>
              </a:lnSpc>
              <a:buClr>
                <a:srgbClr val="005CB9"/>
              </a:buClr>
              <a:buSzPts val="1600"/>
              <a:buFont typeface="+mj-lt"/>
              <a:buAutoNum type="arabicPeriod"/>
            </a:pPr>
            <a:r>
              <a:rPr lang="en-US" b="1" dirty="0">
                <a:solidFill>
                  <a:srgbClr val="0D2547"/>
                </a:solidFill>
                <a:latin typeface="Trebuchet MS"/>
              </a:rPr>
              <a:t>(June, 20, 2025): </a:t>
            </a:r>
            <a:r>
              <a:rPr lang="en-US" i="1" dirty="0"/>
              <a:t>"Airbus to ramp up military drone production for Ukraine support.” (DW). </a:t>
            </a:r>
            <a:r>
              <a:rPr lang="en-US" dirty="0"/>
              <a:t>These show Airbus is actively engaged in current defense conflicts and securing new contracts. Markets typically reward this.</a:t>
            </a:r>
            <a:endParaRPr lang="en-US" i="1" dirty="0"/>
          </a:p>
          <a:p>
            <a:pPr marL="342900" indent="-342900">
              <a:lnSpc>
                <a:spcPct val="90000"/>
              </a:lnSpc>
              <a:buClr>
                <a:srgbClr val="005CB9"/>
              </a:buClr>
              <a:buSzPts val="1600"/>
              <a:buFont typeface="+mj-lt"/>
              <a:buAutoNum type="arabicPeriod"/>
            </a:pPr>
            <a:endParaRPr lang="en-US" dirty="0">
              <a:solidFill>
                <a:srgbClr val="0D2547"/>
              </a:solidFill>
              <a:latin typeface="Trebuchet MS"/>
            </a:endParaRPr>
          </a:p>
          <a:p>
            <a:pPr marL="342900" indent="-342900">
              <a:lnSpc>
                <a:spcPct val="90000"/>
              </a:lnSpc>
              <a:buClr>
                <a:srgbClr val="005CB9"/>
              </a:buClr>
              <a:buSzPts val="1600"/>
              <a:buFont typeface="+mj-lt"/>
              <a:buAutoNum type="arabicPeriod"/>
            </a:pPr>
            <a:r>
              <a:rPr lang="en-US" b="1" dirty="0"/>
              <a:t>Sentiment Spike</a:t>
            </a:r>
            <a:r>
              <a:rPr lang="en-US" dirty="0"/>
              <a:t>: Multiple </a:t>
            </a:r>
            <a:r>
              <a:rPr lang="en-US" b="1" dirty="0"/>
              <a:t>positive sentiment spikes</a:t>
            </a:r>
            <a:r>
              <a:rPr lang="en-US" dirty="0"/>
              <a:t> in </a:t>
            </a:r>
            <a:r>
              <a:rPr lang="en-US" b="1" dirty="0"/>
              <a:t>mid to late June</a:t>
            </a:r>
            <a:r>
              <a:rPr lang="en-US" dirty="0"/>
              <a:t> — around </a:t>
            </a:r>
            <a:r>
              <a:rPr lang="en-US" b="1" dirty="0"/>
              <a:t>June 18–20</a:t>
            </a:r>
            <a:r>
              <a:rPr lang="en-US" dirty="0"/>
              <a:t>.(sentiment spikes to </a:t>
            </a:r>
            <a:r>
              <a:rPr lang="en-US" b="1" dirty="0"/>
              <a:t>0.5+)</a:t>
            </a:r>
          </a:p>
          <a:p>
            <a:pPr marL="342900" indent="-342900">
              <a:lnSpc>
                <a:spcPct val="90000"/>
              </a:lnSpc>
              <a:buClr>
                <a:srgbClr val="005CB9"/>
              </a:buClr>
              <a:buSzPts val="1600"/>
              <a:buFont typeface="+mj-lt"/>
              <a:buAutoNum type="arabicPeriod"/>
            </a:pPr>
            <a:endParaRPr lang="en-US" dirty="0"/>
          </a:p>
          <a:p>
            <a:pPr marL="342900" indent="-342900">
              <a:lnSpc>
                <a:spcPct val="90000"/>
              </a:lnSpc>
              <a:buClr>
                <a:srgbClr val="005CB9"/>
              </a:buClr>
              <a:buSzPts val="1600"/>
              <a:buFont typeface="+mj-lt"/>
              <a:buAutoNum type="arabicPeriod"/>
            </a:pPr>
            <a:r>
              <a:rPr lang="en-US" b="1" dirty="0"/>
              <a:t>Considerations</a:t>
            </a:r>
            <a:r>
              <a:rPr lang="en-US" dirty="0"/>
              <a:t>: Investors likely saw these contracts as tangible revenue growth signals, increasing demand for Airbus’ defense tech.</a:t>
            </a:r>
            <a:endParaRPr dirty="0">
              <a:solidFill>
                <a:srgbClr val="0D2547"/>
              </a:solidFill>
              <a:latin typeface="Trebuchet MS"/>
            </a:endParaRPr>
          </a:p>
        </p:txBody>
      </p:sp>
      <p:pic>
        <p:nvPicPr>
          <p:cNvPr id="6" name="Graphic 5" descr="Newspaper with solid fill">
            <a:extLst>
              <a:ext uri="{FF2B5EF4-FFF2-40B4-BE49-F238E27FC236}">
                <a16:creationId xmlns:a16="http://schemas.microsoft.com/office/drawing/2014/main" id="{80230DF6-E096-069E-7847-99092E3B00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489" y="276309"/>
            <a:ext cx="2282931" cy="2282931"/>
          </a:xfrm>
          <a:prstGeom prst="rect">
            <a:avLst/>
          </a:prstGeom>
        </p:spPr>
      </p:pic>
      <p:sp>
        <p:nvSpPr>
          <p:cNvPr id="8" name="TextBox 7">
            <a:extLst>
              <a:ext uri="{FF2B5EF4-FFF2-40B4-BE49-F238E27FC236}">
                <a16:creationId xmlns:a16="http://schemas.microsoft.com/office/drawing/2014/main" id="{FEC1CC7A-3EE0-2909-1BF5-9CC005C420FC}"/>
              </a:ext>
            </a:extLst>
          </p:cNvPr>
          <p:cNvSpPr txBox="1"/>
          <p:nvPr/>
        </p:nvSpPr>
        <p:spPr>
          <a:xfrm>
            <a:off x="4613327" y="5741385"/>
            <a:ext cx="7027811" cy="938719"/>
          </a:xfrm>
          <a:prstGeom prst="rect">
            <a:avLst/>
          </a:prstGeom>
          <a:noFill/>
        </p:spPr>
        <p:txBody>
          <a:bodyPr wrap="square" rtlCol="0">
            <a:spAutoFit/>
          </a:bodyPr>
          <a:lstStyle/>
          <a:p>
            <a:r>
              <a:rPr lang="en-US" sz="1100" dirty="0">
                <a:solidFill>
                  <a:schemeClr val="bg1"/>
                </a:solidFill>
              </a:rPr>
              <a:t>*The data for sentiment analysis were obtained from </a:t>
            </a:r>
            <a:r>
              <a:rPr lang="en-US" sz="1100" dirty="0" err="1">
                <a:solidFill>
                  <a:schemeClr val="bg1"/>
                </a:solidFill>
              </a:rPr>
              <a:t>NewsAPI</a:t>
            </a:r>
            <a:r>
              <a:rPr lang="en-US" sz="1100" dirty="0">
                <a:solidFill>
                  <a:schemeClr val="bg1"/>
                </a:solidFill>
              </a:rPr>
              <a:t>, downloaded and processed in a local environment (mac), to obtain a .csv file, which was then uploaded to the VM environment.</a:t>
            </a:r>
          </a:p>
          <a:p>
            <a:r>
              <a:rPr lang="en-US" sz="1100" dirty="0">
                <a:solidFill>
                  <a:schemeClr val="bg1"/>
                </a:solidFill>
              </a:rPr>
              <a:t>*Sentiment analysis was performed using the Vader algorithm plugin in Python, filtering the most relevant news for each company and calibrating the impact to obtain the most significant peaks to simplify the analysis.</a:t>
            </a:r>
          </a:p>
          <a:p>
            <a:r>
              <a:rPr lang="en-US" sz="1100" dirty="0">
                <a:solidFill>
                  <a:schemeClr val="bg1"/>
                </a:solidFill>
              </a:rPr>
              <a:t>*In order to use the free </a:t>
            </a:r>
            <a:r>
              <a:rPr lang="en-US" sz="1100" dirty="0" err="1">
                <a:solidFill>
                  <a:schemeClr val="bg1"/>
                </a:solidFill>
              </a:rPr>
              <a:t>NewAPI</a:t>
            </a:r>
            <a:r>
              <a:rPr lang="en-US" sz="1100" dirty="0">
                <a:solidFill>
                  <a:schemeClr val="bg1"/>
                </a:solidFill>
              </a:rPr>
              <a:t> version, we restrict our analysis in a time frame of 30 days.</a:t>
            </a:r>
          </a:p>
        </p:txBody>
      </p:sp>
      <p:pic>
        <p:nvPicPr>
          <p:cNvPr id="2" name="Picture 5">
            <a:extLst>
              <a:ext uri="{FF2B5EF4-FFF2-40B4-BE49-F238E27FC236}">
                <a16:creationId xmlns:a16="http://schemas.microsoft.com/office/drawing/2014/main" id="{E9898942-B716-DC9C-C01C-5D2CE7E0AD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584502"/>
            <a:ext cx="3779520" cy="86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08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245939F9-36FC-2C08-F3A8-8225318A23D4}"/>
            </a:ext>
          </a:extLst>
        </p:cNvPr>
        <p:cNvGrpSpPr/>
        <p:nvPr/>
      </p:nvGrpSpPr>
      <p:grpSpPr>
        <a:xfrm>
          <a:off x="0" y="0"/>
          <a:ext cx="0" cy="0"/>
          <a:chOff x="0" y="0"/>
          <a:chExt cx="0" cy="0"/>
        </a:xfrm>
      </p:grpSpPr>
      <p:sp>
        <p:nvSpPr>
          <p:cNvPr id="108" name="Google Shape;108;p2">
            <a:extLst>
              <a:ext uri="{FF2B5EF4-FFF2-40B4-BE49-F238E27FC236}">
                <a16:creationId xmlns:a16="http://schemas.microsoft.com/office/drawing/2014/main" id="{8DDAA7F0-C34F-BBF4-6C45-006B628104BE}"/>
              </a:ext>
            </a:extLst>
          </p:cNvPr>
          <p:cNvSpPr txBox="1">
            <a:spLocks noGrp="1"/>
          </p:cNvSpPr>
          <p:nvPr>
            <p:ph type="body" idx="1"/>
          </p:nvPr>
        </p:nvSpPr>
        <p:spPr>
          <a:xfrm>
            <a:off x="550626" y="328612"/>
            <a:ext cx="11090275" cy="659385"/>
          </a:xfrm>
          <a:prstGeom prst="rect">
            <a:avLst/>
          </a:prstGeom>
          <a:noFill/>
          <a:ln>
            <a:noFill/>
          </a:ln>
        </p:spPr>
        <p:txBody>
          <a:bodyPr spcFirstLastPara="1" wrap="square" lIns="91425" tIns="45700" rIns="91425" bIns="45700" anchor="b" anchorCtr="0">
            <a:normAutofit fontScale="92500"/>
          </a:bodyPr>
          <a:lstStyle/>
          <a:p>
            <a:pPr marL="0" marR="0" lvl="0" indent="0" algn="l" rtl="0">
              <a:lnSpc>
                <a:spcPct val="90000"/>
              </a:lnSpc>
              <a:spcBef>
                <a:spcPts val="0"/>
              </a:spcBef>
              <a:spcAft>
                <a:spcPts val="0"/>
              </a:spcAft>
              <a:buClr>
                <a:schemeClr val="lt1"/>
              </a:buClr>
              <a:buSzPct val="100000"/>
              <a:buFont typeface="Arial"/>
              <a:buNone/>
            </a:pPr>
            <a:r>
              <a:rPr lang="en-US" dirty="0"/>
              <a:t>The data was visualized and analyzed using Spark with the following key insights</a:t>
            </a:r>
            <a:endParaRPr dirty="0"/>
          </a:p>
        </p:txBody>
      </p:sp>
      <p:sp>
        <p:nvSpPr>
          <p:cNvPr id="110" name="Google Shape;110;p2">
            <a:extLst>
              <a:ext uri="{FF2B5EF4-FFF2-40B4-BE49-F238E27FC236}">
                <a16:creationId xmlns:a16="http://schemas.microsoft.com/office/drawing/2014/main" id="{E05DB813-930F-9D7F-8DAC-24D08A38049F}"/>
              </a:ext>
            </a:extLst>
          </p:cNvPr>
          <p:cNvSpPr txBox="1">
            <a:spLocks noGrp="1"/>
          </p:cNvSpPr>
          <p:nvPr>
            <p:ph type="body" idx="3"/>
          </p:nvPr>
        </p:nvSpPr>
        <p:spPr>
          <a:xfrm>
            <a:off x="550626" y="1090867"/>
            <a:ext cx="11090514" cy="3144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dirty="0"/>
              <a:t>Data Visualization &amp; Analysis</a:t>
            </a:r>
            <a:endParaRPr dirty="0"/>
          </a:p>
        </p:txBody>
      </p:sp>
      <p:grpSp>
        <p:nvGrpSpPr>
          <p:cNvPr id="26" name="Group 25">
            <a:extLst>
              <a:ext uri="{FF2B5EF4-FFF2-40B4-BE49-F238E27FC236}">
                <a16:creationId xmlns:a16="http://schemas.microsoft.com/office/drawing/2014/main" id="{83A4E5EA-C4B1-1AC9-AF7F-D98AB910EF77}"/>
              </a:ext>
            </a:extLst>
          </p:cNvPr>
          <p:cNvGrpSpPr/>
          <p:nvPr/>
        </p:nvGrpSpPr>
        <p:grpSpPr>
          <a:xfrm>
            <a:off x="8473554" y="1437861"/>
            <a:ext cx="3167347" cy="5139376"/>
            <a:chOff x="550864" y="1437860"/>
            <a:chExt cx="5432493" cy="4732043"/>
          </a:xfrm>
        </p:grpSpPr>
        <p:sp>
          <p:nvSpPr>
            <p:cNvPr id="2" name="Google Shape;403;g3092fef33f4_3_50">
              <a:extLst>
                <a:ext uri="{FF2B5EF4-FFF2-40B4-BE49-F238E27FC236}">
                  <a16:creationId xmlns:a16="http://schemas.microsoft.com/office/drawing/2014/main" id="{8E9CE4A6-0AAF-9F9F-8AD6-2ABB5B676896}"/>
                </a:ext>
              </a:extLst>
            </p:cNvPr>
            <p:cNvSpPr/>
            <p:nvPr/>
          </p:nvSpPr>
          <p:spPr>
            <a:xfrm>
              <a:off x="550864" y="1437860"/>
              <a:ext cx="5432493" cy="4732043"/>
            </a:xfrm>
            <a:prstGeom prst="roundRect">
              <a:avLst>
                <a:gd name="adj" fmla="val 2489"/>
              </a:avLst>
            </a:prstGeom>
            <a:solidFill>
              <a:schemeClr val="tx2">
                <a:lumMod val="20000"/>
                <a:lumOff val="80000"/>
              </a:schemeClr>
            </a:solidFill>
            <a:ln>
              <a:noFill/>
            </a:ln>
          </p:spPr>
          <p:txBody>
            <a:bodyPr spcFirstLastPara="1" wrap="square" lIns="91425" tIns="45700" rIns="91425" bIns="45700" anchor="ctr" anchorCtr="0">
              <a:noAutofit/>
            </a:bodyPr>
            <a:lstStyle/>
            <a:p>
              <a:pPr marL="171450" lvl="0" indent="-171450">
                <a:buClr>
                  <a:schemeClr val="lt1"/>
                </a:buClr>
                <a:buSzPts val="1400"/>
                <a:buFont typeface="Trebuchet MS"/>
                <a:buChar char="-"/>
              </a:pPr>
              <a:r>
                <a:rPr lang="en-US" sz="1200" b="1" dirty="0">
                  <a:solidFill>
                    <a:schemeClr val="lt1"/>
                  </a:solidFill>
                  <a:latin typeface="Trebuchet MS"/>
                  <a:ea typeface="Trebuchet MS"/>
                  <a:cs typeface="Trebuchet MS"/>
                  <a:sym typeface="Trebuchet MS"/>
                </a:rPr>
                <a:t>INDRA </a:t>
              </a:r>
              <a:r>
                <a:rPr lang="en-US" sz="1200" b="1" i="0" u="none" strike="noStrike" cap="none" dirty="0">
                  <a:solidFill>
                    <a:schemeClr val="lt1"/>
                  </a:solidFill>
                  <a:latin typeface="Trebuchet MS"/>
                  <a:ea typeface="Trebuchet MS"/>
                  <a:cs typeface="Trebuchet MS"/>
                  <a:sym typeface="Trebuchet MS"/>
                </a:rPr>
                <a:t>: </a:t>
              </a:r>
              <a:r>
                <a:rPr lang="en-US" sz="1200" dirty="0"/>
                <a:t>While Indra’s price trend was </a:t>
              </a:r>
              <a:r>
                <a:rPr lang="en-US" sz="1200" b="1" dirty="0"/>
                <a:t>relatively stable</a:t>
              </a:r>
              <a:r>
                <a:rPr lang="en-US" sz="1200" dirty="0"/>
                <a:t> before the spike, it shows </a:t>
              </a:r>
              <a:r>
                <a:rPr lang="en-US" sz="1200" b="1" dirty="0"/>
                <a:t>a downward movement shortly after</a:t>
              </a:r>
              <a:r>
                <a:rPr lang="en-US" sz="1200" dirty="0"/>
                <a:t>, suggesting that investors </a:t>
              </a:r>
              <a:r>
                <a:rPr lang="en-US" sz="1200" b="1" dirty="0"/>
                <a:t>reacted negatively</a:t>
              </a:r>
              <a:r>
                <a:rPr lang="en-US" sz="1200" dirty="0"/>
                <a:t> to the recognition. Spike specially related to the Spanish government policy president announcement.</a:t>
              </a:r>
              <a:endParaRPr lang="en-US" sz="1200" i="0" u="none" strike="noStrike" cap="none" dirty="0">
                <a:solidFill>
                  <a:schemeClr val="lt1"/>
                </a:solidFill>
                <a:latin typeface="Trebuchet MS"/>
                <a:ea typeface="Trebuchet MS"/>
                <a:cs typeface="Trebuchet MS"/>
                <a:sym typeface="Trebuchet MS"/>
              </a:endParaRPr>
            </a:p>
            <a:p>
              <a:pPr marR="0" lvl="0" algn="l" rtl="0">
                <a:spcBef>
                  <a:spcPts val="0"/>
                </a:spcBef>
                <a:spcAft>
                  <a:spcPts val="0"/>
                </a:spcAft>
                <a:buClr>
                  <a:schemeClr val="lt1"/>
                </a:buClr>
                <a:buSzPts val="1400"/>
              </a:pPr>
              <a:r>
                <a:rPr lang="en-US" sz="1200" b="1" i="0" u="none" strike="noStrike" cap="none" dirty="0">
                  <a:solidFill>
                    <a:schemeClr val="lt1"/>
                  </a:solidFill>
                  <a:latin typeface="Trebuchet MS"/>
                  <a:ea typeface="Trebuchet MS"/>
                  <a:cs typeface="Trebuchet MS"/>
                  <a:sym typeface="Trebuchet MS"/>
                </a:rPr>
                <a:t> </a:t>
              </a:r>
            </a:p>
            <a:p>
              <a:pPr marL="171450" indent="-171450">
                <a:buClr>
                  <a:schemeClr val="lt1"/>
                </a:buClr>
                <a:buSzPts val="1400"/>
                <a:buFont typeface="Trebuchet MS"/>
                <a:buChar char="-"/>
              </a:pPr>
              <a:r>
                <a:rPr lang="en-US" sz="1200" b="1" dirty="0"/>
                <a:t>AIRBUS</a:t>
              </a:r>
              <a:r>
                <a:rPr lang="en-US" sz="1200" dirty="0"/>
                <a:t>: Support for </a:t>
              </a:r>
              <a:r>
                <a:rPr lang="en-US" sz="1200" b="1" dirty="0"/>
                <a:t>Ukraine</a:t>
              </a:r>
              <a:r>
                <a:rPr lang="en-US" sz="1200" dirty="0"/>
                <a:t> or NATO activities can </a:t>
              </a:r>
              <a:r>
                <a:rPr lang="en-US" sz="1200" b="1" dirty="0"/>
                <a:t>trigger investor confidence</a:t>
              </a:r>
              <a:r>
                <a:rPr lang="en-US" sz="1200" dirty="0"/>
                <a:t> in defense suppliers amid geopolitical instability. These spikes occur while the stock was already recovering, reinforcing momentum. Sentiment linked to </a:t>
              </a:r>
              <a:r>
                <a:rPr lang="en-US" sz="1200" b="1" dirty="0"/>
                <a:t>military sales or government contracts</a:t>
              </a:r>
              <a:r>
                <a:rPr lang="en-US" sz="1200" dirty="0"/>
                <a:t> shows </a:t>
              </a:r>
              <a:r>
                <a:rPr lang="en-US" sz="1200" b="1" dirty="0"/>
                <a:t>stronger correlation</a:t>
              </a:r>
              <a:r>
                <a:rPr lang="en-US" sz="1200" dirty="0"/>
                <a:t> to stock price compared to civilian aviation news.</a:t>
              </a:r>
              <a:endParaRPr lang="en-US" sz="1200" b="1" dirty="0">
                <a:solidFill>
                  <a:schemeClr val="lt1"/>
                </a:solidFill>
                <a:latin typeface="Trebuchet MS"/>
                <a:ea typeface="Trebuchet MS"/>
                <a:cs typeface="Trebuchet MS"/>
                <a:sym typeface="Trebuchet MS"/>
              </a:endParaRPr>
            </a:p>
          </p:txBody>
        </p:sp>
        <p:grpSp>
          <p:nvGrpSpPr>
            <p:cNvPr id="7" name="Google Shape;406;g3092fef33f4_3_50">
              <a:extLst>
                <a:ext uri="{FF2B5EF4-FFF2-40B4-BE49-F238E27FC236}">
                  <a16:creationId xmlns:a16="http://schemas.microsoft.com/office/drawing/2014/main" id="{BCB245D2-828B-B56B-39A0-F27C3F1CB671}"/>
                </a:ext>
              </a:extLst>
            </p:cNvPr>
            <p:cNvGrpSpPr/>
            <p:nvPr/>
          </p:nvGrpSpPr>
          <p:grpSpPr>
            <a:xfrm>
              <a:off x="713204" y="1552040"/>
              <a:ext cx="5107813" cy="246815"/>
              <a:chOff x="1087581" y="1552040"/>
              <a:chExt cx="3397014" cy="246815"/>
            </a:xfrm>
          </p:grpSpPr>
          <p:sp>
            <p:nvSpPr>
              <p:cNvPr id="11" name="Google Shape;407;g3092fef33f4_3_50">
                <a:extLst>
                  <a:ext uri="{FF2B5EF4-FFF2-40B4-BE49-F238E27FC236}">
                    <a16:creationId xmlns:a16="http://schemas.microsoft.com/office/drawing/2014/main" id="{47C685B0-1C5D-8840-9E73-3B9645DD8E4B}"/>
                  </a:ext>
                </a:extLst>
              </p:cNvPr>
              <p:cNvSpPr txBox="1"/>
              <p:nvPr/>
            </p:nvSpPr>
            <p:spPr>
              <a:xfrm>
                <a:off x="1336911" y="1552040"/>
                <a:ext cx="2898354" cy="246221"/>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600" b="1" i="0" u="none" strike="noStrike" cap="none" dirty="0">
                    <a:solidFill>
                      <a:srgbClr val="0D2547"/>
                    </a:solidFill>
                    <a:latin typeface="Trebuchet MS"/>
                    <a:ea typeface="Trebuchet MS"/>
                    <a:cs typeface="Trebuchet MS"/>
                    <a:sym typeface="Trebuchet MS"/>
                  </a:rPr>
                  <a:t>Key </a:t>
                </a:r>
                <a:r>
                  <a:rPr lang="en-US" sz="1600" b="1" dirty="0">
                    <a:solidFill>
                      <a:srgbClr val="0D2547"/>
                    </a:solidFill>
                    <a:latin typeface="Trebuchet MS"/>
                    <a:ea typeface="Trebuchet MS"/>
                    <a:cs typeface="Trebuchet MS"/>
                    <a:sym typeface="Trebuchet MS"/>
                  </a:rPr>
                  <a:t>Insights</a:t>
                </a:r>
                <a:endParaRPr sz="1600" b="1" i="1" u="none" strike="noStrike" cap="none" dirty="0">
                  <a:solidFill>
                    <a:srgbClr val="E71C57"/>
                  </a:solidFill>
                  <a:latin typeface="Trebuchet MS"/>
                  <a:ea typeface="Trebuchet MS"/>
                  <a:cs typeface="Trebuchet MS"/>
                  <a:sym typeface="Trebuchet MS"/>
                </a:endParaRPr>
              </a:p>
            </p:txBody>
          </p:sp>
          <p:cxnSp>
            <p:nvCxnSpPr>
              <p:cNvPr id="19" name="Google Shape;408;g3092fef33f4_3_50">
                <a:extLst>
                  <a:ext uri="{FF2B5EF4-FFF2-40B4-BE49-F238E27FC236}">
                    <a16:creationId xmlns:a16="http://schemas.microsoft.com/office/drawing/2014/main" id="{813BEA78-B76D-37EC-CC49-DAE6CA10FD2C}"/>
                  </a:ext>
                </a:extLst>
              </p:cNvPr>
              <p:cNvCxnSpPr/>
              <p:nvPr/>
            </p:nvCxnSpPr>
            <p:spPr>
              <a:xfrm>
                <a:off x="1087581" y="1798855"/>
                <a:ext cx="3397014" cy="0"/>
              </a:xfrm>
              <a:prstGeom prst="straightConnector1">
                <a:avLst/>
              </a:prstGeom>
              <a:noFill/>
              <a:ln w="19050" cap="rnd" cmpd="sng">
                <a:solidFill>
                  <a:srgbClr val="0D2547"/>
                </a:solidFill>
                <a:prstDash val="solid"/>
                <a:round/>
                <a:headEnd type="none" w="sm" len="sm"/>
                <a:tailEnd type="none" w="sm" len="sm"/>
              </a:ln>
            </p:spPr>
          </p:cxnSp>
        </p:grpSp>
      </p:grpSp>
      <p:cxnSp>
        <p:nvCxnSpPr>
          <p:cNvPr id="3" name="Google Shape;422;g3092fef33f4_3_66">
            <a:extLst>
              <a:ext uri="{FF2B5EF4-FFF2-40B4-BE49-F238E27FC236}">
                <a16:creationId xmlns:a16="http://schemas.microsoft.com/office/drawing/2014/main" id="{02B27866-2FB7-3A8F-5951-1ECB5CF1F005}"/>
              </a:ext>
            </a:extLst>
          </p:cNvPr>
          <p:cNvCxnSpPr>
            <a:cxnSpLocks/>
          </p:cNvCxnSpPr>
          <p:nvPr/>
        </p:nvCxnSpPr>
        <p:spPr>
          <a:xfrm>
            <a:off x="4431074" y="1405268"/>
            <a:ext cx="0" cy="5171969"/>
          </a:xfrm>
          <a:prstGeom prst="straightConnector1">
            <a:avLst/>
          </a:prstGeom>
          <a:noFill/>
          <a:ln w="19050" cap="rnd" cmpd="sng">
            <a:solidFill>
              <a:schemeClr val="accent6">
                <a:lumMod val="75000"/>
              </a:schemeClr>
            </a:solidFill>
            <a:prstDash val="dash"/>
            <a:round/>
            <a:headEnd type="none" w="sm" len="sm"/>
            <a:tailEnd type="none" w="sm" len="sm"/>
          </a:ln>
        </p:spPr>
      </p:cxnSp>
      <p:cxnSp>
        <p:nvCxnSpPr>
          <p:cNvPr id="4" name="Google Shape;422;g3092fef33f4_3_66">
            <a:extLst>
              <a:ext uri="{FF2B5EF4-FFF2-40B4-BE49-F238E27FC236}">
                <a16:creationId xmlns:a16="http://schemas.microsoft.com/office/drawing/2014/main" id="{C1BC0C19-274B-0E47-20BC-4086D03C0F39}"/>
              </a:ext>
            </a:extLst>
          </p:cNvPr>
          <p:cNvCxnSpPr>
            <a:cxnSpLocks/>
          </p:cNvCxnSpPr>
          <p:nvPr/>
        </p:nvCxnSpPr>
        <p:spPr>
          <a:xfrm rot="5400000">
            <a:off x="4350871" y="357512"/>
            <a:ext cx="0" cy="7572280"/>
          </a:xfrm>
          <a:prstGeom prst="straightConnector1">
            <a:avLst/>
          </a:prstGeom>
          <a:noFill/>
          <a:ln w="19050" cap="rnd" cmpd="sng">
            <a:solidFill>
              <a:schemeClr val="accent6">
                <a:lumMod val="75000"/>
              </a:schemeClr>
            </a:solidFill>
            <a:prstDash val="dash"/>
            <a:round/>
            <a:headEnd type="none" w="sm" len="sm"/>
            <a:tailEnd type="none" w="sm" len="sm"/>
          </a:ln>
        </p:spPr>
      </p:cxnSp>
      <p:sp>
        <p:nvSpPr>
          <p:cNvPr id="10" name="Google Shape;421;g3092fef33f4_3_66">
            <a:extLst>
              <a:ext uri="{FF2B5EF4-FFF2-40B4-BE49-F238E27FC236}">
                <a16:creationId xmlns:a16="http://schemas.microsoft.com/office/drawing/2014/main" id="{3070989C-1E7D-D8D1-8D1E-7B1C5799CB0C}"/>
              </a:ext>
            </a:extLst>
          </p:cNvPr>
          <p:cNvSpPr txBox="1"/>
          <p:nvPr/>
        </p:nvSpPr>
        <p:spPr>
          <a:xfrm>
            <a:off x="1497508" y="1512544"/>
            <a:ext cx="1872064" cy="184666"/>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200" i="1" u="none" strike="noStrike" cap="none" dirty="0">
                <a:solidFill>
                  <a:srgbClr val="0D2547"/>
                </a:solidFill>
                <a:latin typeface="Trebuchet MS"/>
                <a:ea typeface="Trebuchet MS"/>
                <a:cs typeface="Trebuchet MS"/>
                <a:sym typeface="Trebuchet MS"/>
              </a:rPr>
              <a:t>INDRA Stock Price</a:t>
            </a:r>
            <a:endParaRPr sz="1200" i="1" u="none" strike="noStrike" cap="none" dirty="0">
              <a:solidFill>
                <a:srgbClr val="E71C57"/>
              </a:solidFill>
              <a:latin typeface="Trebuchet MS"/>
              <a:ea typeface="Trebuchet MS"/>
              <a:cs typeface="Trebuchet MS"/>
              <a:sym typeface="Trebuchet MS"/>
            </a:endParaRPr>
          </a:p>
        </p:txBody>
      </p:sp>
      <p:sp>
        <p:nvSpPr>
          <p:cNvPr id="12" name="Google Shape;421;g3092fef33f4_3_66">
            <a:extLst>
              <a:ext uri="{FF2B5EF4-FFF2-40B4-BE49-F238E27FC236}">
                <a16:creationId xmlns:a16="http://schemas.microsoft.com/office/drawing/2014/main" id="{C4D76EE0-74F8-98AE-AA44-838A933FAB24}"/>
              </a:ext>
            </a:extLst>
          </p:cNvPr>
          <p:cNvSpPr txBox="1"/>
          <p:nvPr/>
        </p:nvSpPr>
        <p:spPr>
          <a:xfrm>
            <a:off x="1497508" y="6517496"/>
            <a:ext cx="1872064" cy="184666"/>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200" i="1" u="none" strike="noStrike" cap="none" dirty="0">
                <a:solidFill>
                  <a:srgbClr val="0D2547"/>
                </a:solidFill>
                <a:latin typeface="Trebuchet MS"/>
                <a:ea typeface="Trebuchet MS"/>
                <a:cs typeface="Trebuchet MS"/>
                <a:sym typeface="Trebuchet MS"/>
              </a:rPr>
              <a:t>AIRBUS Stock Price</a:t>
            </a:r>
            <a:endParaRPr sz="1200" i="1" u="none" strike="noStrike" cap="none" dirty="0">
              <a:solidFill>
                <a:srgbClr val="E71C57"/>
              </a:solidFill>
              <a:latin typeface="Trebuchet MS"/>
              <a:ea typeface="Trebuchet MS"/>
              <a:cs typeface="Trebuchet MS"/>
              <a:sym typeface="Trebuchet MS"/>
            </a:endParaRPr>
          </a:p>
        </p:txBody>
      </p:sp>
      <p:sp>
        <p:nvSpPr>
          <p:cNvPr id="13" name="Google Shape;421;g3092fef33f4_3_66">
            <a:extLst>
              <a:ext uri="{FF2B5EF4-FFF2-40B4-BE49-F238E27FC236}">
                <a16:creationId xmlns:a16="http://schemas.microsoft.com/office/drawing/2014/main" id="{47705EF0-3A85-14F7-4257-6E7A78752A67}"/>
              </a:ext>
            </a:extLst>
          </p:cNvPr>
          <p:cNvSpPr txBox="1"/>
          <p:nvPr/>
        </p:nvSpPr>
        <p:spPr>
          <a:xfrm>
            <a:off x="5315968" y="1512544"/>
            <a:ext cx="1872064" cy="184666"/>
          </a:xfrm>
          <a:prstGeom prst="rect">
            <a:avLst/>
          </a:prstGeom>
          <a:noFill/>
          <a:ln>
            <a:noFill/>
          </a:ln>
        </p:spPr>
        <p:txBody>
          <a:bodyPr spcFirstLastPara="1" wrap="square" lIns="0" tIns="0" rIns="0" bIns="0" anchor="b" anchorCtr="0">
            <a:spAutoFit/>
          </a:bodyPr>
          <a:lstStyle/>
          <a:p>
            <a:pPr marL="0" marR="0" lvl="1" indent="0" algn="ctr" rtl="0">
              <a:lnSpc>
                <a:spcPct val="100000"/>
              </a:lnSpc>
              <a:spcBef>
                <a:spcPts val="0"/>
              </a:spcBef>
              <a:spcAft>
                <a:spcPts val="0"/>
              </a:spcAft>
              <a:buClr>
                <a:srgbClr val="0C2547"/>
              </a:buClr>
              <a:buSzPts val="1600"/>
              <a:buFont typeface="Arial"/>
              <a:buNone/>
            </a:pPr>
            <a:r>
              <a:rPr lang="en-US" sz="1200" i="1" u="none" strike="noStrike" cap="none" dirty="0">
                <a:solidFill>
                  <a:srgbClr val="0D2547"/>
                </a:solidFill>
                <a:latin typeface="Trebuchet MS"/>
                <a:ea typeface="Trebuchet MS"/>
                <a:cs typeface="Trebuchet MS"/>
                <a:sym typeface="Trebuchet MS"/>
              </a:rPr>
              <a:t>Sentiment Analysis</a:t>
            </a:r>
            <a:endParaRPr sz="1200" i="1" u="none" strike="noStrike" cap="none" dirty="0">
              <a:solidFill>
                <a:srgbClr val="E71C57"/>
              </a:solidFill>
              <a:latin typeface="Trebuchet MS"/>
              <a:ea typeface="Trebuchet MS"/>
              <a:cs typeface="Trebuchet MS"/>
              <a:sym typeface="Trebuchet MS"/>
            </a:endParaRPr>
          </a:p>
        </p:txBody>
      </p:sp>
      <p:sp>
        <p:nvSpPr>
          <p:cNvPr id="14" name="Google Shape;421;g3092fef33f4_3_66">
            <a:extLst>
              <a:ext uri="{FF2B5EF4-FFF2-40B4-BE49-F238E27FC236}">
                <a16:creationId xmlns:a16="http://schemas.microsoft.com/office/drawing/2014/main" id="{EB06F221-9ADA-5B22-06B1-08F0BF4EDA37}"/>
              </a:ext>
            </a:extLst>
          </p:cNvPr>
          <p:cNvSpPr txBox="1"/>
          <p:nvPr/>
        </p:nvSpPr>
        <p:spPr>
          <a:xfrm>
            <a:off x="5315968" y="6517496"/>
            <a:ext cx="1872064" cy="184666"/>
          </a:xfrm>
          <a:prstGeom prst="rect">
            <a:avLst/>
          </a:prstGeom>
          <a:noFill/>
          <a:ln>
            <a:noFill/>
          </a:ln>
        </p:spPr>
        <p:txBody>
          <a:bodyPr spcFirstLastPara="1" wrap="square" lIns="0" tIns="0" rIns="0" bIns="0" anchor="b" anchorCtr="0">
            <a:spAutoFit/>
          </a:bodyPr>
          <a:lstStyle/>
          <a:p>
            <a:pPr lvl="1" algn="ctr">
              <a:buClr>
                <a:srgbClr val="0C2547"/>
              </a:buClr>
              <a:buSzPts val="1600"/>
            </a:pPr>
            <a:r>
              <a:rPr lang="en-US" sz="1200" i="1" dirty="0">
                <a:solidFill>
                  <a:srgbClr val="0D2547"/>
                </a:solidFill>
                <a:latin typeface="Trebuchet MS"/>
                <a:ea typeface="Trebuchet MS"/>
                <a:cs typeface="Trebuchet MS"/>
                <a:sym typeface="Trebuchet MS"/>
              </a:rPr>
              <a:t>Sentiment Analysis</a:t>
            </a:r>
            <a:endParaRPr lang="en-US" sz="1200" i="1" dirty="0">
              <a:solidFill>
                <a:srgbClr val="E71C57"/>
              </a:solidFill>
              <a:latin typeface="Trebuchet MS"/>
              <a:ea typeface="Trebuchet MS"/>
              <a:cs typeface="Trebuchet MS"/>
              <a:sym typeface="Trebuchet MS"/>
            </a:endParaRPr>
          </a:p>
        </p:txBody>
      </p:sp>
      <p:pic>
        <p:nvPicPr>
          <p:cNvPr id="18" name="Picture 17" descr="A graph showing the price of a stock market&#10;&#10;AI-generated content may be incorrect.">
            <a:extLst>
              <a:ext uri="{FF2B5EF4-FFF2-40B4-BE49-F238E27FC236}">
                <a16:creationId xmlns:a16="http://schemas.microsoft.com/office/drawing/2014/main" id="{90C7054F-82D1-6CB7-02A4-DD0453DDFE60}"/>
              </a:ext>
            </a:extLst>
          </p:cNvPr>
          <p:cNvPicPr>
            <a:picLocks noChangeAspect="1"/>
          </p:cNvPicPr>
          <p:nvPr/>
        </p:nvPicPr>
        <p:blipFill>
          <a:blip r:embed="rId3"/>
          <a:stretch>
            <a:fillRect/>
          </a:stretch>
        </p:blipFill>
        <p:spPr>
          <a:xfrm>
            <a:off x="354754" y="4341131"/>
            <a:ext cx="3976912" cy="1966561"/>
          </a:xfrm>
          <a:prstGeom prst="rect">
            <a:avLst/>
          </a:prstGeom>
        </p:spPr>
      </p:pic>
      <p:pic>
        <p:nvPicPr>
          <p:cNvPr id="21" name="Picture 20" descr="A graph showing a line&#10;&#10;AI-generated content may be incorrect.">
            <a:extLst>
              <a:ext uri="{FF2B5EF4-FFF2-40B4-BE49-F238E27FC236}">
                <a16:creationId xmlns:a16="http://schemas.microsoft.com/office/drawing/2014/main" id="{34F59533-83B3-8CA1-F299-46120C46F422}"/>
              </a:ext>
            </a:extLst>
          </p:cNvPr>
          <p:cNvPicPr>
            <a:picLocks noChangeAspect="1"/>
          </p:cNvPicPr>
          <p:nvPr/>
        </p:nvPicPr>
        <p:blipFill>
          <a:blip r:embed="rId4"/>
          <a:stretch>
            <a:fillRect/>
          </a:stretch>
        </p:blipFill>
        <p:spPr>
          <a:xfrm>
            <a:off x="4446938" y="1937150"/>
            <a:ext cx="3976913" cy="1966561"/>
          </a:xfrm>
          <a:prstGeom prst="rect">
            <a:avLst/>
          </a:prstGeom>
        </p:spPr>
      </p:pic>
      <p:pic>
        <p:nvPicPr>
          <p:cNvPr id="28" name="Picture 27" descr="A graph showing the price of a stock market&#10;&#10;AI-generated content may be incorrect.">
            <a:extLst>
              <a:ext uri="{FF2B5EF4-FFF2-40B4-BE49-F238E27FC236}">
                <a16:creationId xmlns:a16="http://schemas.microsoft.com/office/drawing/2014/main" id="{DE806E72-29AF-3BF9-A275-7F76BCF1D92F}"/>
              </a:ext>
            </a:extLst>
          </p:cNvPr>
          <p:cNvPicPr>
            <a:picLocks noChangeAspect="1"/>
          </p:cNvPicPr>
          <p:nvPr/>
        </p:nvPicPr>
        <p:blipFill>
          <a:blip r:embed="rId5"/>
          <a:stretch>
            <a:fillRect/>
          </a:stretch>
        </p:blipFill>
        <p:spPr>
          <a:xfrm>
            <a:off x="4480778" y="4341131"/>
            <a:ext cx="3895662" cy="1924410"/>
          </a:xfrm>
          <a:prstGeom prst="rect">
            <a:avLst/>
          </a:prstGeom>
        </p:spPr>
      </p:pic>
      <p:pic>
        <p:nvPicPr>
          <p:cNvPr id="30" name="Picture 29" descr="A graph showing the growth of a stock market&#10;&#10;AI-generated content may be incorrect.">
            <a:extLst>
              <a:ext uri="{FF2B5EF4-FFF2-40B4-BE49-F238E27FC236}">
                <a16:creationId xmlns:a16="http://schemas.microsoft.com/office/drawing/2014/main" id="{D30B32D4-22F4-4587-E059-E914671D3A3E}"/>
              </a:ext>
            </a:extLst>
          </p:cNvPr>
          <p:cNvPicPr>
            <a:picLocks noChangeAspect="1"/>
          </p:cNvPicPr>
          <p:nvPr/>
        </p:nvPicPr>
        <p:blipFill>
          <a:blip r:embed="rId6"/>
          <a:stretch>
            <a:fillRect/>
          </a:stretch>
        </p:blipFill>
        <p:spPr>
          <a:xfrm>
            <a:off x="369976" y="1931707"/>
            <a:ext cx="3980895" cy="1966562"/>
          </a:xfrm>
          <a:prstGeom prst="rect">
            <a:avLst/>
          </a:prstGeom>
        </p:spPr>
      </p:pic>
    </p:spTree>
    <p:extLst>
      <p:ext uri="{BB962C8B-B14F-4D97-AF65-F5344CB8AC3E}">
        <p14:creationId xmlns:p14="http://schemas.microsoft.com/office/powerpoint/2010/main" val="93370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a:extLst>
            <a:ext uri="{FF2B5EF4-FFF2-40B4-BE49-F238E27FC236}">
              <a16:creationId xmlns:a16="http://schemas.microsoft.com/office/drawing/2014/main" id="{BE0F8C64-CF91-D170-C934-3B6F1C4429B5}"/>
            </a:ext>
          </a:extLst>
        </p:cNvPr>
        <p:cNvGrpSpPr/>
        <p:nvPr/>
      </p:nvGrpSpPr>
      <p:grpSpPr>
        <a:xfrm>
          <a:off x="0" y="0"/>
          <a:ext cx="0" cy="0"/>
          <a:chOff x="0" y="0"/>
          <a:chExt cx="0" cy="0"/>
        </a:xfrm>
      </p:grpSpPr>
      <p:sp>
        <p:nvSpPr>
          <p:cNvPr id="108" name="Google Shape;108;p2">
            <a:extLst>
              <a:ext uri="{FF2B5EF4-FFF2-40B4-BE49-F238E27FC236}">
                <a16:creationId xmlns:a16="http://schemas.microsoft.com/office/drawing/2014/main" id="{9557D10D-6CAD-BF39-4BDF-79ADCC585EFF}"/>
              </a:ext>
            </a:extLst>
          </p:cNvPr>
          <p:cNvSpPr txBox="1">
            <a:spLocks noGrp="1"/>
          </p:cNvSpPr>
          <p:nvPr>
            <p:ph type="body" idx="1"/>
          </p:nvPr>
        </p:nvSpPr>
        <p:spPr>
          <a:xfrm>
            <a:off x="550626" y="328612"/>
            <a:ext cx="11090275" cy="659385"/>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l" rtl="0">
              <a:lnSpc>
                <a:spcPct val="90000"/>
              </a:lnSpc>
              <a:spcBef>
                <a:spcPts val="0"/>
              </a:spcBef>
              <a:spcAft>
                <a:spcPts val="0"/>
              </a:spcAft>
              <a:buClr>
                <a:schemeClr val="lt1"/>
              </a:buClr>
              <a:buSzPct val="100000"/>
              <a:buFont typeface="Arial"/>
              <a:buNone/>
            </a:pPr>
            <a:r>
              <a:rPr lang="en-US" dirty="0"/>
              <a:t>Key findings and recommendations were developed in line with the key analysis points</a:t>
            </a:r>
            <a:endParaRPr dirty="0"/>
          </a:p>
        </p:txBody>
      </p:sp>
      <p:sp>
        <p:nvSpPr>
          <p:cNvPr id="110" name="Google Shape;110;p2">
            <a:extLst>
              <a:ext uri="{FF2B5EF4-FFF2-40B4-BE49-F238E27FC236}">
                <a16:creationId xmlns:a16="http://schemas.microsoft.com/office/drawing/2014/main" id="{180EB554-B004-DC3F-74DC-9BA2799A5344}"/>
              </a:ext>
            </a:extLst>
          </p:cNvPr>
          <p:cNvSpPr txBox="1">
            <a:spLocks noGrp="1"/>
          </p:cNvSpPr>
          <p:nvPr>
            <p:ph type="body" idx="3"/>
          </p:nvPr>
        </p:nvSpPr>
        <p:spPr>
          <a:xfrm>
            <a:off x="550626" y="1090867"/>
            <a:ext cx="11090514" cy="31440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1600"/>
              <a:buNone/>
            </a:pPr>
            <a:r>
              <a:rPr lang="en-US" dirty="0"/>
              <a:t>Recommendations</a:t>
            </a:r>
            <a:endParaRPr dirty="0"/>
          </a:p>
        </p:txBody>
      </p:sp>
      <p:sp>
        <p:nvSpPr>
          <p:cNvPr id="2" name="Freeform 15">
            <a:extLst>
              <a:ext uri="{FF2B5EF4-FFF2-40B4-BE49-F238E27FC236}">
                <a16:creationId xmlns:a16="http://schemas.microsoft.com/office/drawing/2014/main" id="{620C6493-8318-15EE-FEC7-0E89C3AB4501}"/>
              </a:ext>
            </a:extLst>
          </p:cNvPr>
          <p:cNvSpPr/>
          <p:nvPr/>
        </p:nvSpPr>
        <p:spPr>
          <a:xfrm>
            <a:off x="462299" y="1744826"/>
            <a:ext cx="3551982" cy="4421023"/>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Freeform 7">
            <a:extLst>
              <a:ext uri="{FF2B5EF4-FFF2-40B4-BE49-F238E27FC236}">
                <a16:creationId xmlns:a16="http://schemas.microsoft.com/office/drawing/2014/main" id="{1F477227-12A5-9D3D-4421-F16A377CE079}"/>
              </a:ext>
            </a:extLst>
          </p:cNvPr>
          <p:cNvSpPr/>
          <p:nvPr/>
        </p:nvSpPr>
        <p:spPr>
          <a:xfrm>
            <a:off x="4241721" y="1744826"/>
            <a:ext cx="3472094" cy="4421022"/>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D1EC39D4-23A9-0621-0296-1B6A8D8C9387}"/>
              </a:ext>
            </a:extLst>
          </p:cNvPr>
          <p:cNvSpPr/>
          <p:nvPr/>
        </p:nvSpPr>
        <p:spPr>
          <a:xfrm>
            <a:off x="5017313" y="1859386"/>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Recommendation 2</a:t>
            </a:r>
          </a:p>
        </p:txBody>
      </p:sp>
      <p:sp>
        <p:nvSpPr>
          <p:cNvPr id="5" name="Freeform 12">
            <a:extLst>
              <a:ext uri="{FF2B5EF4-FFF2-40B4-BE49-F238E27FC236}">
                <a16:creationId xmlns:a16="http://schemas.microsoft.com/office/drawing/2014/main" id="{00AE7C72-ED67-886F-5A75-F5BCBD4726A7}"/>
              </a:ext>
            </a:extLst>
          </p:cNvPr>
          <p:cNvSpPr/>
          <p:nvPr/>
        </p:nvSpPr>
        <p:spPr>
          <a:xfrm>
            <a:off x="4330771" y="1620670"/>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 name="Freeform 15">
            <a:extLst>
              <a:ext uri="{FF2B5EF4-FFF2-40B4-BE49-F238E27FC236}">
                <a16:creationId xmlns:a16="http://schemas.microsoft.com/office/drawing/2014/main" id="{A1653D33-7F51-0FD1-748D-E43541267D74}"/>
              </a:ext>
            </a:extLst>
          </p:cNvPr>
          <p:cNvSpPr/>
          <p:nvPr/>
        </p:nvSpPr>
        <p:spPr>
          <a:xfrm>
            <a:off x="8021144" y="1744826"/>
            <a:ext cx="3472094" cy="4421021"/>
          </a:xfrm>
          <a:custGeom>
            <a:avLst/>
            <a:gdLst>
              <a:gd name="connsiteX0" fmla="*/ 0 w 1680883"/>
              <a:gd name="connsiteY0" fmla="*/ 0 h 2393576"/>
              <a:gd name="connsiteX1" fmla="*/ 1680883 w 1680883"/>
              <a:gd name="connsiteY1" fmla="*/ 0 h 2393576"/>
              <a:gd name="connsiteX2" fmla="*/ 1680883 w 1680883"/>
              <a:gd name="connsiteY2" fmla="*/ 2393576 h 2393576"/>
              <a:gd name="connsiteX3" fmla="*/ 840442 w 1680883"/>
              <a:gd name="connsiteY3" fmla="*/ 2191871 h 2393576"/>
              <a:gd name="connsiteX4" fmla="*/ 0 w 1680883"/>
              <a:gd name="connsiteY4" fmla="*/ 2393576 h 2393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83" h="2393576">
                <a:moveTo>
                  <a:pt x="0" y="0"/>
                </a:moveTo>
                <a:lnTo>
                  <a:pt x="1680883" y="0"/>
                </a:lnTo>
                <a:lnTo>
                  <a:pt x="1680883" y="2393576"/>
                </a:lnTo>
                <a:lnTo>
                  <a:pt x="840442" y="2191871"/>
                </a:lnTo>
                <a:lnTo>
                  <a:pt x="0" y="2393576"/>
                </a:lnTo>
                <a:close/>
              </a:path>
            </a:pathLst>
          </a:custGeom>
          <a:solidFill>
            <a:srgbClr val="C5EA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kern="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439472C-C91F-AF1F-8408-CD41932762B7}"/>
              </a:ext>
            </a:extLst>
          </p:cNvPr>
          <p:cNvSpPr/>
          <p:nvPr/>
        </p:nvSpPr>
        <p:spPr>
          <a:xfrm>
            <a:off x="8796736" y="1859386"/>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Recommendation 3</a:t>
            </a:r>
          </a:p>
        </p:txBody>
      </p:sp>
      <p:sp>
        <p:nvSpPr>
          <p:cNvPr id="8" name="Freeform 12">
            <a:extLst>
              <a:ext uri="{FF2B5EF4-FFF2-40B4-BE49-F238E27FC236}">
                <a16:creationId xmlns:a16="http://schemas.microsoft.com/office/drawing/2014/main" id="{69F6C7D6-D9EC-E619-A785-FC8753A5646B}"/>
              </a:ext>
            </a:extLst>
          </p:cNvPr>
          <p:cNvSpPr/>
          <p:nvPr/>
        </p:nvSpPr>
        <p:spPr>
          <a:xfrm>
            <a:off x="8100357" y="1620670"/>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9" name="Freeform 12">
            <a:extLst>
              <a:ext uri="{FF2B5EF4-FFF2-40B4-BE49-F238E27FC236}">
                <a16:creationId xmlns:a16="http://schemas.microsoft.com/office/drawing/2014/main" id="{5DE3945C-046D-6A47-BE3B-BD1AEA81ABF0}"/>
              </a:ext>
            </a:extLst>
          </p:cNvPr>
          <p:cNvSpPr/>
          <p:nvPr/>
        </p:nvSpPr>
        <p:spPr>
          <a:xfrm>
            <a:off x="521485" y="1620670"/>
            <a:ext cx="696993" cy="798944"/>
          </a:xfrm>
          <a:custGeom>
            <a:avLst/>
            <a:gdLst>
              <a:gd name="connsiteX0" fmla="*/ 912449 w 1067307"/>
              <a:gd name="connsiteY0" fmla="*/ 0 h 1240601"/>
              <a:gd name="connsiteX1" fmla="*/ 1067307 w 1067307"/>
              <a:gd name="connsiteY1" fmla="*/ 199103 h 1240601"/>
              <a:gd name="connsiteX2" fmla="*/ 914401 w 1067307"/>
              <a:gd name="connsiteY2" fmla="*/ 191822 h 1240601"/>
              <a:gd name="connsiteX3" fmla="*/ 914401 w 1067307"/>
              <a:gd name="connsiteY3" fmla="*/ 783401 h 1240601"/>
              <a:gd name="connsiteX4" fmla="*/ 457200 w 1067307"/>
              <a:gd name="connsiteY4" fmla="*/ 1240601 h 1240601"/>
              <a:gd name="connsiteX5" fmla="*/ 0 w 1067307"/>
              <a:gd name="connsiteY5" fmla="*/ 783401 h 1240601"/>
              <a:gd name="connsiteX6" fmla="*/ 0 w 1067307"/>
              <a:gd name="connsiteY6" fmla="*/ 3472 h 1240601"/>
              <a:gd name="connsiteX7" fmla="*/ 912449 w 1067307"/>
              <a:gd name="connsiteY7" fmla="*/ 3472 h 124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7307" h="1240601">
                <a:moveTo>
                  <a:pt x="912449" y="0"/>
                </a:moveTo>
                <a:lnTo>
                  <a:pt x="1067307" y="199103"/>
                </a:lnTo>
                <a:lnTo>
                  <a:pt x="914401" y="191822"/>
                </a:lnTo>
                <a:lnTo>
                  <a:pt x="914401" y="783401"/>
                </a:lnTo>
                <a:lnTo>
                  <a:pt x="457200" y="1240601"/>
                </a:lnTo>
                <a:lnTo>
                  <a:pt x="0" y="783401"/>
                </a:lnTo>
                <a:lnTo>
                  <a:pt x="0" y="3472"/>
                </a:lnTo>
                <a:lnTo>
                  <a:pt x="912449" y="3472"/>
                </a:lnTo>
                <a:close/>
              </a:path>
            </a:pathLst>
          </a:custGeom>
          <a:solidFill>
            <a:srgbClr val="0F163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F00096C3-F85D-41E8-A077-B72AE378ABEB}"/>
              </a:ext>
            </a:extLst>
          </p:cNvPr>
          <p:cNvSpPr/>
          <p:nvPr/>
        </p:nvSpPr>
        <p:spPr>
          <a:xfrm>
            <a:off x="1237891" y="1859386"/>
            <a:ext cx="2755838" cy="38449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b="1" dirty="0">
                <a:solidFill>
                  <a:schemeClr val="bg2">
                    <a:lumMod val="50000"/>
                  </a:schemeClr>
                </a:solidFill>
                <a:latin typeface="Calibri" panose="020F0502020204030204" pitchFamily="34" charset="0"/>
                <a:ea typeface="Calibri" panose="020F0502020204030204" pitchFamily="34" charset="0"/>
                <a:cs typeface="Calibri" panose="020F0502020204030204" pitchFamily="34" charset="0"/>
              </a:rPr>
              <a:t>Recommendation 1</a:t>
            </a:r>
          </a:p>
        </p:txBody>
      </p:sp>
      <p:sp>
        <p:nvSpPr>
          <p:cNvPr id="11" name="Rectangle 10">
            <a:extLst>
              <a:ext uri="{FF2B5EF4-FFF2-40B4-BE49-F238E27FC236}">
                <a16:creationId xmlns:a16="http://schemas.microsoft.com/office/drawing/2014/main" id="{6868F2DA-EA0B-D05A-8555-75FD1BEB8E92}"/>
              </a:ext>
            </a:extLst>
          </p:cNvPr>
          <p:cNvSpPr/>
          <p:nvPr/>
        </p:nvSpPr>
        <p:spPr>
          <a:xfrm>
            <a:off x="646719" y="2552923"/>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The output of our pipeline can provide us with practical recommendations when </a:t>
            </a:r>
            <a:r>
              <a:rPr lang="en-US" sz="16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deciding our portfolio strategy</a:t>
            </a: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In this specific case, we could recommend a </a:t>
            </a:r>
            <a:r>
              <a:rPr lang="en-US" sz="16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short position (sell) in INDRA shares</a:t>
            </a: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and a </a:t>
            </a:r>
            <a:r>
              <a:rPr lang="en-US" sz="16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long position (buy or hold) in AIRBUS shares</a:t>
            </a: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Of course, this will also depend on each investor's risk aversion and a technical analysis that doesn't contradict our results.</a:t>
            </a:r>
          </a:p>
        </p:txBody>
      </p:sp>
      <p:sp>
        <p:nvSpPr>
          <p:cNvPr id="12" name="Rectangle 11">
            <a:extLst>
              <a:ext uri="{FF2B5EF4-FFF2-40B4-BE49-F238E27FC236}">
                <a16:creationId xmlns:a16="http://schemas.microsoft.com/office/drawing/2014/main" id="{66146770-A7F7-34F5-10ED-F35994B35AEB}"/>
              </a:ext>
            </a:extLst>
          </p:cNvPr>
          <p:cNvSpPr/>
          <p:nvPr/>
        </p:nvSpPr>
        <p:spPr>
          <a:xfrm>
            <a:off x="4330771" y="2489801"/>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In this industry, special attention should be paid to geopolitical movements when conducting sentiment analysis. This may vary across industries, but </a:t>
            </a:r>
            <a:r>
              <a:rPr lang="en-US" sz="16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fine-tuning the weight given to news of this nature is recommended.</a:t>
            </a:r>
          </a:p>
        </p:txBody>
      </p:sp>
      <p:sp>
        <p:nvSpPr>
          <p:cNvPr id="13" name="Rectangle 12">
            <a:extLst>
              <a:ext uri="{FF2B5EF4-FFF2-40B4-BE49-F238E27FC236}">
                <a16:creationId xmlns:a16="http://schemas.microsoft.com/office/drawing/2014/main" id="{359D83A5-93C8-1EED-16A3-22E1C2878493}"/>
              </a:ext>
            </a:extLst>
          </p:cNvPr>
          <p:cNvSpPr/>
          <p:nvPr/>
        </p:nvSpPr>
        <p:spPr>
          <a:xfrm>
            <a:off x="8174564" y="2605292"/>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grpSp>
        <p:nvGrpSpPr>
          <p:cNvPr id="14" name="Process_automation" descr="{&quot;Key&quot;:&quot;POWER_USER_SHAPE_ICON&quot;,&quot;Value&quot;:&quot;POWER_USER_SHAPE_ICON_STYLE_1&quot;}">
            <a:extLst>
              <a:ext uri="{FF2B5EF4-FFF2-40B4-BE49-F238E27FC236}">
                <a16:creationId xmlns:a16="http://schemas.microsoft.com/office/drawing/2014/main" id="{9E25C966-A2B1-DD7E-5666-EAEC9E142933}"/>
              </a:ext>
            </a:extLst>
          </p:cNvPr>
          <p:cNvGrpSpPr>
            <a:grpSpLocks noChangeAspect="1"/>
          </p:cNvGrpSpPr>
          <p:nvPr>
            <p:custDataLst>
              <p:tags r:id="rId1"/>
            </p:custDataLst>
          </p:nvPr>
        </p:nvGrpSpPr>
        <p:grpSpPr>
          <a:xfrm>
            <a:off x="631621" y="1747282"/>
            <a:ext cx="389598" cy="388303"/>
            <a:chOff x="7174578" y="3191054"/>
            <a:chExt cx="656155" cy="653975"/>
          </a:xfrm>
          <a:solidFill>
            <a:schemeClr val="tx1"/>
          </a:solidFill>
        </p:grpSpPr>
        <p:grpSp>
          <p:nvGrpSpPr>
            <p:cNvPr id="15" name="Resource_allocation">
              <a:extLst>
                <a:ext uri="{FF2B5EF4-FFF2-40B4-BE49-F238E27FC236}">
                  <a16:creationId xmlns:a16="http://schemas.microsoft.com/office/drawing/2014/main" id="{051EB02C-1B94-352A-2665-C53E8BA030DF}"/>
                </a:ext>
              </a:extLst>
            </p:cNvPr>
            <p:cNvGrpSpPr>
              <a:grpSpLocks noChangeAspect="1"/>
            </p:cNvGrpSpPr>
            <p:nvPr>
              <p:custDataLst>
                <p:tags r:id="rId3"/>
              </p:custDataLst>
            </p:nvPr>
          </p:nvGrpSpPr>
          <p:grpSpPr>
            <a:xfrm>
              <a:off x="7174578" y="3362978"/>
              <a:ext cx="656155" cy="309690"/>
              <a:chOff x="6249988" y="3989388"/>
              <a:chExt cx="1076325" cy="508000"/>
            </a:xfrm>
            <a:grpFill/>
          </p:grpSpPr>
          <p:sp>
            <p:nvSpPr>
              <p:cNvPr id="18" name="Freeform 90">
                <a:extLst>
                  <a:ext uri="{FF2B5EF4-FFF2-40B4-BE49-F238E27FC236}">
                    <a16:creationId xmlns:a16="http://schemas.microsoft.com/office/drawing/2014/main" id="{4DBAB393-BC67-FC17-29C5-56ACD20F3B9B}"/>
                  </a:ext>
                </a:extLst>
              </p:cNvPr>
              <p:cNvSpPr>
                <a:spLocks noEditPoints="1"/>
              </p:cNvSpPr>
              <p:nvPr/>
            </p:nvSpPr>
            <p:spPr bwMode="auto">
              <a:xfrm>
                <a:off x="6475413" y="4159250"/>
                <a:ext cx="338138" cy="338138"/>
              </a:xfrm>
              <a:custGeom>
                <a:avLst/>
                <a:gdLst>
                  <a:gd name="T0" fmla="*/ 274 w 560"/>
                  <a:gd name="T1" fmla="*/ 395 h 560"/>
                  <a:gd name="T2" fmla="*/ 175 w 560"/>
                  <a:gd name="T3" fmla="*/ 328 h 560"/>
                  <a:gd name="T4" fmla="*/ 365 w 560"/>
                  <a:gd name="T5" fmla="*/ 204 h 560"/>
                  <a:gd name="T6" fmla="*/ 357 w 560"/>
                  <a:gd name="T7" fmla="*/ 366 h 560"/>
                  <a:gd name="T8" fmla="*/ 510 w 560"/>
                  <a:gd name="T9" fmla="*/ 237 h 560"/>
                  <a:gd name="T10" fmla="*/ 483 w 560"/>
                  <a:gd name="T11" fmla="*/ 191 h 560"/>
                  <a:gd name="T12" fmla="*/ 486 w 560"/>
                  <a:gd name="T13" fmla="*/ 169 h 560"/>
                  <a:gd name="T14" fmla="*/ 504 w 560"/>
                  <a:gd name="T15" fmla="*/ 113 h 560"/>
                  <a:gd name="T16" fmla="*/ 469 w 560"/>
                  <a:gd name="T17" fmla="*/ 74 h 560"/>
                  <a:gd name="T18" fmla="*/ 411 w 560"/>
                  <a:gd name="T19" fmla="*/ 87 h 560"/>
                  <a:gd name="T20" fmla="*/ 364 w 560"/>
                  <a:gd name="T21" fmla="*/ 76 h 560"/>
                  <a:gd name="T22" fmla="*/ 338 w 560"/>
                  <a:gd name="T23" fmla="*/ 20 h 560"/>
                  <a:gd name="T24" fmla="*/ 293 w 560"/>
                  <a:gd name="T25" fmla="*/ 1 h 560"/>
                  <a:gd name="T26" fmla="*/ 248 w 560"/>
                  <a:gd name="T27" fmla="*/ 15 h 560"/>
                  <a:gd name="T28" fmla="*/ 217 w 560"/>
                  <a:gd name="T29" fmla="*/ 68 h 560"/>
                  <a:gd name="T30" fmla="*/ 169 w 560"/>
                  <a:gd name="T31" fmla="*/ 74 h 560"/>
                  <a:gd name="T32" fmla="*/ 113 w 560"/>
                  <a:gd name="T33" fmla="*/ 56 h 560"/>
                  <a:gd name="T34" fmla="*/ 74 w 560"/>
                  <a:gd name="T35" fmla="*/ 91 h 560"/>
                  <a:gd name="T36" fmla="*/ 86 w 560"/>
                  <a:gd name="T37" fmla="*/ 148 h 560"/>
                  <a:gd name="T38" fmla="*/ 75 w 560"/>
                  <a:gd name="T39" fmla="*/ 196 h 560"/>
                  <a:gd name="T40" fmla="*/ 20 w 560"/>
                  <a:gd name="T41" fmla="*/ 222 h 560"/>
                  <a:gd name="T42" fmla="*/ 6 w 560"/>
                  <a:gd name="T43" fmla="*/ 232 h 560"/>
                  <a:gd name="T44" fmla="*/ 5 w 560"/>
                  <a:gd name="T45" fmla="*/ 235 h 560"/>
                  <a:gd name="T46" fmla="*/ 3 w 560"/>
                  <a:gd name="T47" fmla="*/ 240 h 560"/>
                  <a:gd name="T48" fmla="*/ 1 w 560"/>
                  <a:gd name="T49" fmla="*/ 292 h 560"/>
                  <a:gd name="T50" fmla="*/ 49 w 560"/>
                  <a:gd name="T51" fmla="*/ 324 h 560"/>
                  <a:gd name="T52" fmla="*/ 77 w 560"/>
                  <a:gd name="T53" fmla="*/ 371 h 560"/>
                  <a:gd name="T54" fmla="*/ 73 w 560"/>
                  <a:gd name="T55" fmla="*/ 392 h 560"/>
                  <a:gd name="T56" fmla="*/ 56 w 560"/>
                  <a:gd name="T57" fmla="*/ 447 h 560"/>
                  <a:gd name="T58" fmla="*/ 91 w 560"/>
                  <a:gd name="T59" fmla="*/ 486 h 560"/>
                  <a:gd name="T60" fmla="*/ 147 w 560"/>
                  <a:gd name="T61" fmla="*/ 474 h 560"/>
                  <a:gd name="T62" fmla="*/ 196 w 560"/>
                  <a:gd name="T63" fmla="*/ 487 h 560"/>
                  <a:gd name="T64" fmla="*/ 222 w 560"/>
                  <a:gd name="T65" fmla="*/ 540 h 560"/>
                  <a:gd name="T66" fmla="*/ 265 w 560"/>
                  <a:gd name="T67" fmla="*/ 559 h 560"/>
                  <a:gd name="T68" fmla="*/ 312 w 560"/>
                  <a:gd name="T69" fmla="*/ 544 h 560"/>
                  <a:gd name="T70" fmla="*/ 342 w 560"/>
                  <a:gd name="T71" fmla="*/ 494 h 560"/>
                  <a:gd name="T72" fmla="*/ 393 w 560"/>
                  <a:gd name="T73" fmla="*/ 487 h 560"/>
                  <a:gd name="T74" fmla="*/ 447 w 560"/>
                  <a:gd name="T75" fmla="*/ 504 h 560"/>
                  <a:gd name="T76" fmla="*/ 486 w 560"/>
                  <a:gd name="T77" fmla="*/ 469 h 560"/>
                  <a:gd name="T78" fmla="*/ 474 w 560"/>
                  <a:gd name="T79" fmla="*/ 413 h 560"/>
                  <a:gd name="T80" fmla="*/ 486 w 560"/>
                  <a:gd name="T81" fmla="*/ 364 h 560"/>
                  <a:gd name="T82" fmla="*/ 539 w 560"/>
                  <a:gd name="T83" fmla="*/ 338 h 560"/>
                  <a:gd name="T84" fmla="*/ 555 w 560"/>
                  <a:gd name="T85" fmla="*/ 326 h 560"/>
                  <a:gd name="T86" fmla="*/ 556 w 560"/>
                  <a:gd name="T87" fmla="*/ 320 h 560"/>
                  <a:gd name="T88" fmla="*/ 559 w 560"/>
                  <a:gd name="T89" fmla="*/ 293 h 560"/>
                  <a:gd name="T90" fmla="*/ 544 w 560"/>
                  <a:gd name="T91" fmla="*/ 24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0" h="560">
                    <a:moveTo>
                      <a:pt x="357" y="366"/>
                    </a:moveTo>
                    <a:cubicBezTo>
                      <a:pt x="334" y="386"/>
                      <a:pt x="305" y="397"/>
                      <a:pt x="274" y="395"/>
                    </a:cubicBezTo>
                    <a:cubicBezTo>
                      <a:pt x="244" y="394"/>
                      <a:pt x="216" y="380"/>
                      <a:pt x="195" y="358"/>
                    </a:cubicBezTo>
                    <a:cubicBezTo>
                      <a:pt x="187" y="349"/>
                      <a:pt x="180" y="338"/>
                      <a:pt x="175" y="328"/>
                    </a:cubicBezTo>
                    <a:cubicBezTo>
                      <a:pt x="155" y="282"/>
                      <a:pt x="167" y="229"/>
                      <a:pt x="203" y="196"/>
                    </a:cubicBezTo>
                    <a:cubicBezTo>
                      <a:pt x="250" y="154"/>
                      <a:pt x="323" y="158"/>
                      <a:pt x="365" y="204"/>
                    </a:cubicBezTo>
                    <a:cubicBezTo>
                      <a:pt x="373" y="213"/>
                      <a:pt x="380" y="224"/>
                      <a:pt x="384" y="234"/>
                    </a:cubicBezTo>
                    <a:cubicBezTo>
                      <a:pt x="405" y="280"/>
                      <a:pt x="393" y="333"/>
                      <a:pt x="357" y="366"/>
                    </a:cubicBezTo>
                    <a:close/>
                    <a:moveTo>
                      <a:pt x="544" y="248"/>
                    </a:moveTo>
                    <a:lnTo>
                      <a:pt x="510" y="237"/>
                    </a:lnTo>
                    <a:cubicBezTo>
                      <a:pt x="503" y="234"/>
                      <a:pt x="495" y="225"/>
                      <a:pt x="493" y="217"/>
                    </a:cubicBezTo>
                    <a:cubicBezTo>
                      <a:pt x="490" y="208"/>
                      <a:pt x="487" y="199"/>
                      <a:pt x="483" y="191"/>
                    </a:cubicBezTo>
                    <a:cubicBezTo>
                      <a:pt x="482" y="189"/>
                      <a:pt x="481" y="187"/>
                      <a:pt x="481" y="186"/>
                    </a:cubicBezTo>
                    <a:cubicBezTo>
                      <a:pt x="479" y="183"/>
                      <a:pt x="482" y="175"/>
                      <a:pt x="486" y="169"/>
                    </a:cubicBezTo>
                    <a:lnTo>
                      <a:pt x="505" y="138"/>
                    </a:lnTo>
                    <a:cubicBezTo>
                      <a:pt x="509" y="131"/>
                      <a:pt x="509" y="119"/>
                      <a:pt x="504" y="113"/>
                    </a:cubicBezTo>
                    <a:cubicBezTo>
                      <a:pt x="499" y="106"/>
                      <a:pt x="494" y="100"/>
                      <a:pt x="488" y="93"/>
                    </a:cubicBezTo>
                    <a:cubicBezTo>
                      <a:pt x="482" y="86"/>
                      <a:pt x="475" y="80"/>
                      <a:pt x="469" y="74"/>
                    </a:cubicBezTo>
                    <a:cubicBezTo>
                      <a:pt x="463" y="69"/>
                      <a:pt x="452" y="67"/>
                      <a:pt x="444" y="71"/>
                    </a:cubicBezTo>
                    <a:lnTo>
                      <a:pt x="411" y="87"/>
                    </a:lnTo>
                    <a:cubicBezTo>
                      <a:pt x="404" y="90"/>
                      <a:pt x="393" y="89"/>
                      <a:pt x="385" y="86"/>
                    </a:cubicBezTo>
                    <a:cubicBezTo>
                      <a:pt x="378" y="82"/>
                      <a:pt x="371" y="79"/>
                      <a:pt x="364" y="76"/>
                    </a:cubicBezTo>
                    <a:cubicBezTo>
                      <a:pt x="357" y="72"/>
                      <a:pt x="349" y="64"/>
                      <a:pt x="347" y="56"/>
                    </a:cubicBezTo>
                    <a:lnTo>
                      <a:pt x="338" y="20"/>
                    </a:lnTo>
                    <a:cubicBezTo>
                      <a:pt x="336" y="13"/>
                      <a:pt x="328" y="5"/>
                      <a:pt x="320" y="3"/>
                    </a:cubicBezTo>
                    <a:cubicBezTo>
                      <a:pt x="312" y="2"/>
                      <a:pt x="302" y="1"/>
                      <a:pt x="293" y="1"/>
                    </a:cubicBezTo>
                    <a:cubicBezTo>
                      <a:pt x="285" y="0"/>
                      <a:pt x="276" y="0"/>
                      <a:pt x="268" y="0"/>
                    </a:cubicBezTo>
                    <a:cubicBezTo>
                      <a:pt x="260" y="1"/>
                      <a:pt x="251" y="8"/>
                      <a:pt x="248" y="15"/>
                    </a:cubicBezTo>
                    <a:lnTo>
                      <a:pt x="236" y="51"/>
                    </a:lnTo>
                    <a:cubicBezTo>
                      <a:pt x="233" y="58"/>
                      <a:pt x="225" y="66"/>
                      <a:pt x="217" y="68"/>
                    </a:cubicBezTo>
                    <a:cubicBezTo>
                      <a:pt x="209" y="70"/>
                      <a:pt x="202" y="73"/>
                      <a:pt x="195" y="76"/>
                    </a:cubicBezTo>
                    <a:cubicBezTo>
                      <a:pt x="187" y="79"/>
                      <a:pt x="176" y="79"/>
                      <a:pt x="169" y="74"/>
                    </a:cubicBezTo>
                    <a:lnTo>
                      <a:pt x="137" y="55"/>
                    </a:lnTo>
                    <a:cubicBezTo>
                      <a:pt x="130" y="51"/>
                      <a:pt x="119" y="51"/>
                      <a:pt x="113" y="56"/>
                    </a:cubicBezTo>
                    <a:cubicBezTo>
                      <a:pt x="106" y="61"/>
                      <a:pt x="99" y="66"/>
                      <a:pt x="93" y="72"/>
                    </a:cubicBezTo>
                    <a:cubicBezTo>
                      <a:pt x="86" y="78"/>
                      <a:pt x="80" y="84"/>
                      <a:pt x="74" y="91"/>
                    </a:cubicBezTo>
                    <a:cubicBezTo>
                      <a:pt x="68" y="97"/>
                      <a:pt x="67" y="108"/>
                      <a:pt x="71" y="116"/>
                    </a:cubicBezTo>
                    <a:lnTo>
                      <a:pt x="86" y="148"/>
                    </a:lnTo>
                    <a:cubicBezTo>
                      <a:pt x="90" y="156"/>
                      <a:pt x="89" y="167"/>
                      <a:pt x="85" y="174"/>
                    </a:cubicBezTo>
                    <a:cubicBezTo>
                      <a:pt x="81" y="181"/>
                      <a:pt x="78" y="189"/>
                      <a:pt x="75" y="196"/>
                    </a:cubicBezTo>
                    <a:cubicBezTo>
                      <a:pt x="72" y="203"/>
                      <a:pt x="63" y="211"/>
                      <a:pt x="55" y="213"/>
                    </a:cubicBezTo>
                    <a:lnTo>
                      <a:pt x="20" y="222"/>
                    </a:lnTo>
                    <a:cubicBezTo>
                      <a:pt x="15" y="223"/>
                      <a:pt x="10" y="227"/>
                      <a:pt x="6" y="232"/>
                    </a:cubicBezTo>
                    <a:lnTo>
                      <a:pt x="6" y="232"/>
                    </a:lnTo>
                    <a:cubicBezTo>
                      <a:pt x="6" y="232"/>
                      <a:pt x="5" y="233"/>
                      <a:pt x="5" y="234"/>
                    </a:cubicBezTo>
                    <a:cubicBezTo>
                      <a:pt x="5" y="234"/>
                      <a:pt x="5" y="235"/>
                      <a:pt x="5" y="235"/>
                    </a:cubicBezTo>
                    <a:cubicBezTo>
                      <a:pt x="4" y="236"/>
                      <a:pt x="4" y="236"/>
                      <a:pt x="4" y="237"/>
                    </a:cubicBezTo>
                    <a:cubicBezTo>
                      <a:pt x="3" y="238"/>
                      <a:pt x="3" y="239"/>
                      <a:pt x="3" y="240"/>
                    </a:cubicBezTo>
                    <a:cubicBezTo>
                      <a:pt x="2" y="248"/>
                      <a:pt x="1" y="256"/>
                      <a:pt x="0" y="265"/>
                    </a:cubicBezTo>
                    <a:cubicBezTo>
                      <a:pt x="0" y="274"/>
                      <a:pt x="0" y="283"/>
                      <a:pt x="1" y="292"/>
                    </a:cubicBezTo>
                    <a:cubicBezTo>
                      <a:pt x="1" y="300"/>
                      <a:pt x="8" y="309"/>
                      <a:pt x="16" y="312"/>
                    </a:cubicBezTo>
                    <a:lnTo>
                      <a:pt x="49" y="324"/>
                    </a:lnTo>
                    <a:cubicBezTo>
                      <a:pt x="57" y="326"/>
                      <a:pt x="64" y="335"/>
                      <a:pt x="67" y="343"/>
                    </a:cubicBezTo>
                    <a:cubicBezTo>
                      <a:pt x="69" y="352"/>
                      <a:pt x="73" y="362"/>
                      <a:pt x="77" y="371"/>
                    </a:cubicBezTo>
                    <a:cubicBezTo>
                      <a:pt x="78" y="373"/>
                      <a:pt x="78" y="374"/>
                      <a:pt x="79" y="376"/>
                    </a:cubicBezTo>
                    <a:cubicBezTo>
                      <a:pt x="80" y="378"/>
                      <a:pt x="78" y="385"/>
                      <a:pt x="73" y="392"/>
                    </a:cubicBezTo>
                    <a:lnTo>
                      <a:pt x="55" y="422"/>
                    </a:lnTo>
                    <a:cubicBezTo>
                      <a:pt x="51" y="429"/>
                      <a:pt x="51" y="440"/>
                      <a:pt x="56" y="447"/>
                    </a:cubicBezTo>
                    <a:cubicBezTo>
                      <a:pt x="61" y="454"/>
                      <a:pt x="67" y="461"/>
                      <a:pt x="73" y="468"/>
                    </a:cubicBezTo>
                    <a:cubicBezTo>
                      <a:pt x="78" y="475"/>
                      <a:pt x="84" y="481"/>
                      <a:pt x="91" y="486"/>
                    </a:cubicBezTo>
                    <a:cubicBezTo>
                      <a:pt x="97" y="492"/>
                      <a:pt x="108" y="493"/>
                      <a:pt x="115" y="489"/>
                    </a:cubicBezTo>
                    <a:lnTo>
                      <a:pt x="147" y="474"/>
                    </a:lnTo>
                    <a:cubicBezTo>
                      <a:pt x="154" y="471"/>
                      <a:pt x="165" y="472"/>
                      <a:pt x="173" y="475"/>
                    </a:cubicBezTo>
                    <a:cubicBezTo>
                      <a:pt x="180" y="480"/>
                      <a:pt x="188" y="483"/>
                      <a:pt x="196" y="487"/>
                    </a:cubicBezTo>
                    <a:cubicBezTo>
                      <a:pt x="204" y="490"/>
                      <a:pt x="212" y="498"/>
                      <a:pt x="213" y="506"/>
                    </a:cubicBezTo>
                    <a:lnTo>
                      <a:pt x="222" y="540"/>
                    </a:lnTo>
                    <a:cubicBezTo>
                      <a:pt x="224" y="548"/>
                      <a:pt x="232" y="556"/>
                      <a:pt x="240" y="557"/>
                    </a:cubicBezTo>
                    <a:cubicBezTo>
                      <a:pt x="248" y="558"/>
                      <a:pt x="256" y="559"/>
                      <a:pt x="265" y="559"/>
                    </a:cubicBezTo>
                    <a:cubicBezTo>
                      <a:pt x="274" y="560"/>
                      <a:pt x="283" y="560"/>
                      <a:pt x="292" y="559"/>
                    </a:cubicBezTo>
                    <a:cubicBezTo>
                      <a:pt x="300" y="559"/>
                      <a:pt x="309" y="552"/>
                      <a:pt x="312" y="544"/>
                    </a:cubicBezTo>
                    <a:lnTo>
                      <a:pt x="323" y="512"/>
                    </a:lnTo>
                    <a:cubicBezTo>
                      <a:pt x="326" y="504"/>
                      <a:pt x="334" y="497"/>
                      <a:pt x="342" y="494"/>
                    </a:cubicBezTo>
                    <a:cubicBezTo>
                      <a:pt x="351" y="492"/>
                      <a:pt x="359" y="489"/>
                      <a:pt x="367" y="486"/>
                    </a:cubicBezTo>
                    <a:cubicBezTo>
                      <a:pt x="374" y="482"/>
                      <a:pt x="386" y="483"/>
                      <a:pt x="393" y="487"/>
                    </a:cubicBezTo>
                    <a:lnTo>
                      <a:pt x="422" y="505"/>
                    </a:lnTo>
                    <a:cubicBezTo>
                      <a:pt x="429" y="509"/>
                      <a:pt x="440" y="509"/>
                      <a:pt x="447" y="504"/>
                    </a:cubicBezTo>
                    <a:cubicBezTo>
                      <a:pt x="454" y="499"/>
                      <a:pt x="461" y="493"/>
                      <a:pt x="468" y="487"/>
                    </a:cubicBezTo>
                    <a:cubicBezTo>
                      <a:pt x="474" y="481"/>
                      <a:pt x="480" y="475"/>
                      <a:pt x="486" y="469"/>
                    </a:cubicBezTo>
                    <a:cubicBezTo>
                      <a:pt x="491" y="463"/>
                      <a:pt x="493" y="452"/>
                      <a:pt x="489" y="445"/>
                    </a:cubicBezTo>
                    <a:lnTo>
                      <a:pt x="474" y="413"/>
                    </a:lnTo>
                    <a:cubicBezTo>
                      <a:pt x="470" y="406"/>
                      <a:pt x="471" y="394"/>
                      <a:pt x="475" y="387"/>
                    </a:cubicBezTo>
                    <a:cubicBezTo>
                      <a:pt x="479" y="380"/>
                      <a:pt x="483" y="372"/>
                      <a:pt x="486" y="364"/>
                    </a:cubicBezTo>
                    <a:cubicBezTo>
                      <a:pt x="489" y="356"/>
                      <a:pt x="497" y="349"/>
                      <a:pt x="505" y="347"/>
                    </a:cubicBezTo>
                    <a:lnTo>
                      <a:pt x="539" y="338"/>
                    </a:lnTo>
                    <a:cubicBezTo>
                      <a:pt x="545" y="337"/>
                      <a:pt x="551" y="332"/>
                      <a:pt x="554" y="326"/>
                    </a:cubicBezTo>
                    <a:cubicBezTo>
                      <a:pt x="554" y="326"/>
                      <a:pt x="555" y="326"/>
                      <a:pt x="555" y="326"/>
                    </a:cubicBezTo>
                    <a:cubicBezTo>
                      <a:pt x="555" y="325"/>
                      <a:pt x="555" y="324"/>
                      <a:pt x="556" y="323"/>
                    </a:cubicBezTo>
                    <a:cubicBezTo>
                      <a:pt x="556" y="323"/>
                      <a:pt x="556" y="321"/>
                      <a:pt x="556" y="320"/>
                    </a:cubicBezTo>
                    <a:cubicBezTo>
                      <a:pt x="557" y="318"/>
                      <a:pt x="557" y="316"/>
                      <a:pt x="557" y="314"/>
                    </a:cubicBezTo>
                    <a:cubicBezTo>
                      <a:pt x="558" y="307"/>
                      <a:pt x="559" y="300"/>
                      <a:pt x="559" y="293"/>
                    </a:cubicBezTo>
                    <a:cubicBezTo>
                      <a:pt x="560" y="285"/>
                      <a:pt x="560" y="276"/>
                      <a:pt x="559" y="268"/>
                    </a:cubicBezTo>
                    <a:cubicBezTo>
                      <a:pt x="559" y="260"/>
                      <a:pt x="552" y="251"/>
                      <a:pt x="544" y="2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9" name="Freeform 91">
                <a:extLst>
                  <a:ext uri="{FF2B5EF4-FFF2-40B4-BE49-F238E27FC236}">
                    <a16:creationId xmlns:a16="http://schemas.microsoft.com/office/drawing/2014/main" id="{AA637C4E-EE7C-E60B-B54C-3A27ECB30335}"/>
                  </a:ext>
                </a:extLst>
              </p:cNvPr>
              <p:cNvSpPr>
                <a:spLocks noEditPoints="1"/>
              </p:cNvSpPr>
              <p:nvPr/>
            </p:nvSpPr>
            <p:spPr bwMode="auto">
              <a:xfrm>
                <a:off x="6249988" y="4084638"/>
                <a:ext cx="244475" cy="247650"/>
              </a:xfrm>
              <a:custGeom>
                <a:avLst/>
                <a:gdLst>
                  <a:gd name="T0" fmla="*/ 148 w 405"/>
                  <a:gd name="T1" fmla="*/ 254 h 410"/>
                  <a:gd name="T2" fmla="*/ 154 w 405"/>
                  <a:gd name="T3" fmla="*/ 149 h 410"/>
                  <a:gd name="T4" fmla="*/ 259 w 405"/>
                  <a:gd name="T5" fmla="*/ 155 h 410"/>
                  <a:gd name="T6" fmla="*/ 253 w 405"/>
                  <a:gd name="T7" fmla="*/ 260 h 410"/>
                  <a:gd name="T8" fmla="*/ 383 w 405"/>
                  <a:gd name="T9" fmla="*/ 300 h 410"/>
                  <a:gd name="T10" fmla="*/ 385 w 405"/>
                  <a:gd name="T11" fmla="*/ 297 h 410"/>
                  <a:gd name="T12" fmla="*/ 388 w 405"/>
                  <a:gd name="T13" fmla="*/ 293 h 410"/>
                  <a:gd name="T14" fmla="*/ 404 w 405"/>
                  <a:gd name="T15" fmla="*/ 243 h 410"/>
                  <a:gd name="T16" fmla="*/ 404 w 405"/>
                  <a:gd name="T17" fmla="*/ 239 h 410"/>
                  <a:gd name="T18" fmla="*/ 404 w 405"/>
                  <a:gd name="T19" fmla="*/ 235 h 410"/>
                  <a:gd name="T20" fmla="*/ 403 w 405"/>
                  <a:gd name="T21" fmla="*/ 232 h 410"/>
                  <a:gd name="T22" fmla="*/ 373 w 405"/>
                  <a:gd name="T23" fmla="*/ 205 h 410"/>
                  <a:gd name="T24" fmla="*/ 355 w 405"/>
                  <a:gd name="T25" fmla="*/ 162 h 410"/>
                  <a:gd name="T26" fmla="*/ 372 w 405"/>
                  <a:gd name="T27" fmla="*/ 113 h 410"/>
                  <a:gd name="T28" fmla="*/ 355 w 405"/>
                  <a:gd name="T29" fmla="*/ 69 h 410"/>
                  <a:gd name="T30" fmla="*/ 311 w 405"/>
                  <a:gd name="T31" fmla="*/ 47 h 410"/>
                  <a:gd name="T32" fmla="*/ 261 w 405"/>
                  <a:gd name="T33" fmla="*/ 58 h 410"/>
                  <a:gd name="T34" fmla="*/ 220 w 405"/>
                  <a:gd name="T35" fmla="*/ 36 h 410"/>
                  <a:gd name="T36" fmla="*/ 186 w 405"/>
                  <a:gd name="T37" fmla="*/ 1 h 410"/>
                  <a:gd name="T38" fmla="*/ 134 w 405"/>
                  <a:gd name="T39" fmla="*/ 12 h 410"/>
                  <a:gd name="T40" fmla="*/ 117 w 405"/>
                  <a:gd name="T41" fmla="*/ 59 h 410"/>
                  <a:gd name="T42" fmla="*/ 98 w 405"/>
                  <a:gd name="T43" fmla="*/ 88 h 410"/>
                  <a:gd name="T44" fmla="*/ 66 w 405"/>
                  <a:gd name="T45" fmla="*/ 106 h 410"/>
                  <a:gd name="T46" fmla="*/ 22 w 405"/>
                  <a:gd name="T47" fmla="*/ 111 h 410"/>
                  <a:gd name="T48" fmla="*/ 20 w 405"/>
                  <a:gd name="T49" fmla="*/ 113 h 410"/>
                  <a:gd name="T50" fmla="*/ 19 w 405"/>
                  <a:gd name="T51" fmla="*/ 116 h 410"/>
                  <a:gd name="T52" fmla="*/ 8 w 405"/>
                  <a:gd name="T53" fmla="*/ 142 h 410"/>
                  <a:gd name="T54" fmla="*/ 11 w 405"/>
                  <a:gd name="T55" fmla="*/ 191 h 410"/>
                  <a:gd name="T56" fmla="*/ 48 w 405"/>
                  <a:gd name="T57" fmla="*/ 230 h 410"/>
                  <a:gd name="T58" fmla="*/ 48 w 405"/>
                  <a:gd name="T59" fmla="*/ 273 h 410"/>
                  <a:gd name="T60" fmla="*/ 34 w 405"/>
                  <a:gd name="T61" fmla="*/ 322 h 410"/>
                  <a:gd name="T62" fmla="*/ 69 w 405"/>
                  <a:gd name="T63" fmla="*/ 361 h 410"/>
                  <a:gd name="T64" fmla="*/ 120 w 405"/>
                  <a:gd name="T65" fmla="*/ 352 h 410"/>
                  <a:gd name="T66" fmla="*/ 163 w 405"/>
                  <a:gd name="T67" fmla="*/ 357 h 410"/>
                  <a:gd name="T68" fmla="*/ 198 w 405"/>
                  <a:gd name="T69" fmla="*/ 398 h 410"/>
                  <a:gd name="T70" fmla="*/ 246 w 405"/>
                  <a:gd name="T71" fmla="*/ 405 h 410"/>
                  <a:gd name="T72" fmla="*/ 286 w 405"/>
                  <a:gd name="T73" fmla="*/ 379 h 410"/>
                  <a:gd name="T74" fmla="*/ 299 w 405"/>
                  <a:gd name="T75" fmla="*/ 330 h 410"/>
                  <a:gd name="T76" fmla="*/ 317 w 405"/>
                  <a:gd name="T77" fmla="*/ 314 h 410"/>
                  <a:gd name="T78" fmla="*/ 367 w 405"/>
                  <a:gd name="T79" fmla="*/ 306 h 410"/>
                  <a:gd name="T80" fmla="*/ 376 w 405"/>
                  <a:gd name="T81" fmla="*/ 304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0">
                    <a:moveTo>
                      <a:pt x="253" y="260"/>
                    </a:moveTo>
                    <a:cubicBezTo>
                      <a:pt x="223" y="287"/>
                      <a:pt x="176" y="285"/>
                      <a:pt x="148" y="254"/>
                    </a:cubicBezTo>
                    <a:cubicBezTo>
                      <a:pt x="143" y="249"/>
                      <a:pt x="139" y="242"/>
                      <a:pt x="136" y="235"/>
                    </a:cubicBezTo>
                    <a:cubicBezTo>
                      <a:pt x="122" y="205"/>
                      <a:pt x="130" y="171"/>
                      <a:pt x="154" y="149"/>
                    </a:cubicBezTo>
                    <a:cubicBezTo>
                      <a:pt x="168" y="136"/>
                      <a:pt x="187" y="129"/>
                      <a:pt x="207" y="130"/>
                    </a:cubicBezTo>
                    <a:cubicBezTo>
                      <a:pt x="227" y="131"/>
                      <a:pt x="245" y="140"/>
                      <a:pt x="259" y="155"/>
                    </a:cubicBezTo>
                    <a:cubicBezTo>
                      <a:pt x="264" y="161"/>
                      <a:pt x="268" y="167"/>
                      <a:pt x="271" y="174"/>
                    </a:cubicBezTo>
                    <a:cubicBezTo>
                      <a:pt x="284" y="204"/>
                      <a:pt x="277" y="238"/>
                      <a:pt x="253" y="260"/>
                    </a:cubicBezTo>
                    <a:close/>
                    <a:moveTo>
                      <a:pt x="376" y="304"/>
                    </a:moveTo>
                    <a:cubicBezTo>
                      <a:pt x="378" y="303"/>
                      <a:pt x="380" y="302"/>
                      <a:pt x="383" y="300"/>
                    </a:cubicBezTo>
                    <a:cubicBezTo>
                      <a:pt x="383" y="300"/>
                      <a:pt x="383" y="299"/>
                      <a:pt x="383" y="299"/>
                    </a:cubicBezTo>
                    <a:cubicBezTo>
                      <a:pt x="384" y="299"/>
                      <a:pt x="385" y="298"/>
                      <a:pt x="385" y="297"/>
                    </a:cubicBezTo>
                    <a:cubicBezTo>
                      <a:pt x="386" y="297"/>
                      <a:pt x="386" y="297"/>
                      <a:pt x="386" y="296"/>
                    </a:cubicBezTo>
                    <a:cubicBezTo>
                      <a:pt x="387" y="295"/>
                      <a:pt x="387" y="294"/>
                      <a:pt x="388" y="293"/>
                    </a:cubicBezTo>
                    <a:cubicBezTo>
                      <a:pt x="392" y="285"/>
                      <a:pt x="395" y="276"/>
                      <a:pt x="398" y="268"/>
                    </a:cubicBezTo>
                    <a:cubicBezTo>
                      <a:pt x="400" y="260"/>
                      <a:pt x="402" y="251"/>
                      <a:pt x="404" y="243"/>
                    </a:cubicBezTo>
                    <a:cubicBezTo>
                      <a:pt x="404" y="242"/>
                      <a:pt x="404" y="241"/>
                      <a:pt x="405" y="240"/>
                    </a:cubicBezTo>
                    <a:cubicBezTo>
                      <a:pt x="405" y="240"/>
                      <a:pt x="405" y="239"/>
                      <a:pt x="404" y="239"/>
                    </a:cubicBezTo>
                    <a:cubicBezTo>
                      <a:pt x="404" y="238"/>
                      <a:pt x="404" y="238"/>
                      <a:pt x="404" y="237"/>
                    </a:cubicBezTo>
                    <a:cubicBezTo>
                      <a:pt x="404" y="237"/>
                      <a:pt x="404" y="236"/>
                      <a:pt x="404" y="235"/>
                    </a:cubicBezTo>
                    <a:cubicBezTo>
                      <a:pt x="404" y="235"/>
                      <a:pt x="404" y="235"/>
                      <a:pt x="404" y="235"/>
                    </a:cubicBezTo>
                    <a:cubicBezTo>
                      <a:pt x="404" y="234"/>
                      <a:pt x="403" y="233"/>
                      <a:pt x="403" y="232"/>
                    </a:cubicBezTo>
                    <a:cubicBezTo>
                      <a:pt x="401" y="227"/>
                      <a:pt x="398" y="223"/>
                      <a:pt x="395" y="220"/>
                    </a:cubicBezTo>
                    <a:lnTo>
                      <a:pt x="373" y="205"/>
                    </a:lnTo>
                    <a:cubicBezTo>
                      <a:pt x="366" y="201"/>
                      <a:pt x="361" y="190"/>
                      <a:pt x="359" y="182"/>
                    </a:cubicBezTo>
                    <a:cubicBezTo>
                      <a:pt x="358" y="176"/>
                      <a:pt x="357" y="169"/>
                      <a:pt x="355" y="162"/>
                    </a:cubicBezTo>
                    <a:cubicBezTo>
                      <a:pt x="353" y="154"/>
                      <a:pt x="354" y="143"/>
                      <a:pt x="358" y="136"/>
                    </a:cubicBezTo>
                    <a:lnTo>
                      <a:pt x="372" y="113"/>
                    </a:lnTo>
                    <a:cubicBezTo>
                      <a:pt x="376" y="106"/>
                      <a:pt x="376" y="95"/>
                      <a:pt x="371" y="89"/>
                    </a:cubicBezTo>
                    <a:cubicBezTo>
                      <a:pt x="366" y="82"/>
                      <a:pt x="361" y="75"/>
                      <a:pt x="355" y="69"/>
                    </a:cubicBezTo>
                    <a:cubicBezTo>
                      <a:pt x="349" y="62"/>
                      <a:pt x="342" y="56"/>
                      <a:pt x="336" y="50"/>
                    </a:cubicBezTo>
                    <a:cubicBezTo>
                      <a:pt x="330" y="44"/>
                      <a:pt x="319" y="43"/>
                      <a:pt x="311" y="47"/>
                    </a:cubicBezTo>
                    <a:lnTo>
                      <a:pt x="288" y="58"/>
                    </a:lnTo>
                    <a:cubicBezTo>
                      <a:pt x="281" y="61"/>
                      <a:pt x="269" y="61"/>
                      <a:pt x="261" y="58"/>
                    </a:cubicBezTo>
                    <a:cubicBezTo>
                      <a:pt x="255" y="55"/>
                      <a:pt x="248" y="53"/>
                      <a:pt x="241" y="52"/>
                    </a:cubicBezTo>
                    <a:cubicBezTo>
                      <a:pt x="234" y="50"/>
                      <a:pt x="224" y="43"/>
                      <a:pt x="220" y="36"/>
                    </a:cubicBezTo>
                    <a:lnTo>
                      <a:pt x="207" y="13"/>
                    </a:lnTo>
                    <a:cubicBezTo>
                      <a:pt x="203" y="6"/>
                      <a:pt x="194" y="0"/>
                      <a:pt x="186" y="1"/>
                    </a:cubicBezTo>
                    <a:cubicBezTo>
                      <a:pt x="177" y="2"/>
                      <a:pt x="169" y="3"/>
                      <a:pt x="161" y="5"/>
                    </a:cubicBezTo>
                    <a:cubicBezTo>
                      <a:pt x="152" y="7"/>
                      <a:pt x="143" y="9"/>
                      <a:pt x="134" y="12"/>
                    </a:cubicBezTo>
                    <a:cubicBezTo>
                      <a:pt x="127" y="15"/>
                      <a:pt x="120" y="24"/>
                      <a:pt x="119" y="32"/>
                    </a:cubicBezTo>
                    <a:lnTo>
                      <a:pt x="117" y="59"/>
                    </a:lnTo>
                    <a:cubicBezTo>
                      <a:pt x="117" y="67"/>
                      <a:pt x="112" y="76"/>
                      <a:pt x="107" y="80"/>
                    </a:cubicBezTo>
                    <a:cubicBezTo>
                      <a:pt x="104" y="83"/>
                      <a:pt x="101" y="85"/>
                      <a:pt x="98" y="88"/>
                    </a:cubicBezTo>
                    <a:cubicBezTo>
                      <a:pt x="95" y="90"/>
                      <a:pt x="92" y="93"/>
                      <a:pt x="89" y="96"/>
                    </a:cubicBezTo>
                    <a:cubicBezTo>
                      <a:pt x="84" y="102"/>
                      <a:pt x="74" y="106"/>
                      <a:pt x="66" y="106"/>
                    </a:cubicBezTo>
                    <a:lnTo>
                      <a:pt x="38" y="105"/>
                    </a:lnTo>
                    <a:cubicBezTo>
                      <a:pt x="33" y="105"/>
                      <a:pt x="27" y="107"/>
                      <a:pt x="22" y="111"/>
                    </a:cubicBezTo>
                    <a:cubicBezTo>
                      <a:pt x="22" y="112"/>
                      <a:pt x="22" y="112"/>
                      <a:pt x="21" y="112"/>
                    </a:cubicBezTo>
                    <a:cubicBezTo>
                      <a:pt x="21" y="113"/>
                      <a:pt x="21" y="113"/>
                      <a:pt x="20" y="113"/>
                    </a:cubicBezTo>
                    <a:cubicBezTo>
                      <a:pt x="20" y="114"/>
                      <a:pt x="20" y="114"/>
                      <a:pt x="19" y="115"/>
                    </a:cubicBezTo>
                    <a:cubicBezTo>
                      <a:pt x="19" y="115"/>
                      <a:pt x="19" y="115"/>
                      <a:pt x="19" y="116"/>
                    </a:cubicBezTo>
                    <a:cubicBezTo>
                      <a:pt x="18" y="116"/>
                      <a:pt x="18" y="117"/>
                      <a:pt x="17" y="118"/>
                    </a:cubicBezTo>
                    <a:cubicBezTo>
                      <a:pt x="14" y="126"/>
                      <a:pt x="11" y="134"/>
                      <a:pt x="8" y="142"/>
                    </a:cubicBezTo>
                    <a:cubicBezTo>
                      <a:pt x="5" y="150"/>
                      <a:pt x="3" y="159"/>
                      <a:pt x="1" y="168"/>
                    </a:cubicBezTo>
                    <a:cubicBezTo>
                      <a:pt x="0" y="176"/>
                      <a:pt x="4" y="186"/>
                      <a:pt x="11" y="191"/>
                    </a:cubicBezTo>
                    <a:lnTo>
                      <a:pt x="34" y="207"/>
                    </a:lnTo>
                    <a:cubicBezTo>
                      <a:pt x="41" y="211"/>
                      <a:pt x="47" y="222"/>
                      <a:pt x="48" y="230"/>
                    </a:cubicBezTo>
                    <a:cubicBezTo>
                      <a:pt x="49" y="235"/>
                      <a:pt x="50" y="241"/>
                      <a:pt x="51" y="246"/>
                    </a:cubicBezTo>
                    <a:cubicBezTo>
                      <a:pt x="54" y="254"/>
                      <a:pt x="53" y="266"/>
                      <a:pt x="48" y="273"/>
                    </a:cubicBezTo>
                    <a:lnTo>
                      <a:pt x="34" y="297"/>
                    </a:lnTo>
                    <a:cubicBezTo>
                      <a:pt x="29" y="304"/>
                      <a:pt x="29" y="315"/>
                      <a:pt x="34" y="322"/>
                    </a:cubicBezTo>
                    <a:cubicBezTo>
                      <a:pt x="39" y="329"/>
                      <a:pt x="45" y="336"/>
                      <a:pt x="51" y="343"/>
                    </a:cubicBezTo>
                    <a:cubicBezTo>
                      <a:pt x="57" y="349"/>
                      <a:pt x="63" y="355"/>
                      <a:pt x="69" y="361"/>
                    </a:cubicBezTo>
                    <a:cubicBezTo>
                      <a:pt x="75" y="367"/>
                      <a:pt x="86" y="368"/>
                      <a:pt x="94" y="364"/>
                    </a:cubicBezTo>
                    <a:lnTo>
                      <a:pt x="120" y="352"/>
                    </a:lnTo>
                    <a:cubicBezTo>
                      <a:pt x="127" y="348"/>
                      <a:pt x="139" y="349"/>
                      <a:pt x="146" y="352"/>
                    </a:cubicBezTo>
                    <a:cubicBezTo>
                      <a:pt x="152" y="354"/>
                      <a:pt x="157" y="355"/>
                      <a:pt x="163" y="357"/>
                    </a:cubicBezTo>
                    <a:cubicBezTo>
                      <a:pt x="170" y="359"/>
                      <a:pt x="180" y="366"/>
                      <a:pt x="184" y="373"/>
                    </a:cubicBezTo>
                    <a:lnTo>
                      <a:pt x="198" y="398"/>
                    </a:lnTo>
                    <a:cubicBezTo>
                      <a:pt x="202" y="405"/>
                      <a:pt x="211" y="410"/>
                      <a:pt x="219" y="410"/>
                    </a:cubicBezTo>
                    <a:cubicBezTo>
                      <a:pt x="228" y="409"/>
                      <a:pt x="237" y="407"/>
                      <a:pt x="246" y="405"/>
                    </a:cubicBezTo>
                    <a:cubicBezTo>
                      <a:pt x="255" y="404"/>
                      <a:pt x="263" y="401"/>
                      <a:pt x="271" y="399"/>
                    </a:cubicBezTo>
                    <a:cubicBezTo>
                      <a:pt x="279" y="396"/>
                      <a:pt x="285" y="387"/>
                      <a:pt x="286" y="379"/>
                    </a:cubicBezTo>
                    <a:lnTo>
                      <a:pt x="288" y="352"/>
                    </a:lnTo>
                    <a:cubicBezTo>
                      <a:pt x="289" y="343"/>
                      <a:pt x="294" y="334"/>
                      <a:pt x="299" y="330"/>
                    </a:cubicBezTo>
                    <a:cubicBezTo>
                      <a:pt x="303" y="327"/>
                      <a:pt x="306" y="324"/>
                      <a:pt x="309" y="322"/>
                    </a:cubicBezTo>
                    <a:cubicBezTo>
                      <a:pt x="312" y="319"/>
                      <a:pt x="315" y="316"/>
                      <a:pt x="317" y="314"/>
                    </a:cubicBezTo>
                    <a:cubicBezTo>
                      <a:pt x="322" y="309"/>
                      <a:pt x="331" y="305"/>
                      <a:pt x="340" y="305"/>
                    </a:cubicBezTo>
                    <a:lnTo>
                      <a:pt x="367" y="306"/>
                    </a:lnTo>
                    <a:cubicBezTo>
                      <a:pt x="370" y="306"/>
                      <a:pt x="373" y="305"/>
                      <a:pt x="375" y="304"/>
                    </a:cubicBezTo>
                    <a:lnTo>
                      <a:pt x="376" y="30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0" name="Freeform 92">
                <a:extLst>
                  <a:ext uri="{FF2B5EF4-FFF2-40B4-BE49-F238E27FC236}">
                    <a16:creationId xmlns:a16="http://schemas.microsoft.com/office/drawing/2014/main" id="{228C8558-4C7E-A91D-26C7-7C9AEAD32131}"/>
                  </a:ext>
                </a:extLst>
              </p:cNvPr>
              <p:cNvSpPr>
                <a:spLocks noEditPoints="1"/>
              </p:cNvSpPr>
              <p:nvPr/>
            </p:nvSpPr>
            <p:spPr bwMode="auto">
              <a:xfrm>
                <a:off x="6764338" y="3989388"/>
                <a:ext cx="336550" cy="336550"/>
              </a:xfrm>
              <a:custGeom>
                <a:avLst/>
                <a:gdLst>
                  <a:gd name="T0" fmla="*/ 195 w 560"/>
                  <a:gd name="T1" fmla="*/ 355 h 560"/>
                  <a:gd name="T2" fmla="*/ 203 w 560"/>
                  <a:gd name="T3" fmla="*/ 194 h 560"/>
                  <a:gd name="T4" fmla="*/ 364 w 560"/>
                  <a:gd name="T5" fmla="*/ 202 h 560"/>
                  <a:gd name="T6" fmla="*/ 356 w 560"/>
                  <a:gd name="T7" fmla="*/ 364 h 560"/>
                  <a:gd name="T8" fmla="*/ 553 w 560"/>
                  <a:gd name="T9" fmla="*/ 328 h 560"/>
                  <a:gd name="T10" fmla="*/ 555 w 560"/>
                  <a:gd name="T11" fmla="*/ 325 h 560"/>
                  <a:gd name="T12" fmla="*/ 557 w 560"/>
                  <a:gd name="T13" fmla="*/ 320 h 560"/>
                  <a:gd name="T14" fmla="*/ 559 w 560"/>
                  <a:gd name="T15" fmla="*/ 267 h 560"/>
                  <a:gd name="T16" fmla="*/ 510 w 560"/>
                  <a:gd name="T17" fmla="*/ 236 h 560"/>
                  <a:gd name="T18" fmla="*/ 482 w 560"/>
                  <a:gd name="T19" fmla="*/ 188 h 560"/>
                  <a:gd name="T20" fmla="*/ 486 w 560"/>
                  <a:gd name="T21" fmla="*/ 167 h 560"/>
                  <a:gd name="T22" fmla="*/ 504 w 560"/>
                  <a:gd name="T23" fmla="*/ 113 h 560"/>
                  <a:gd name="T24" fmla="*/ 469 w 560"/>
                  <a:gd name="T25" fmla="*/ 73 h 560"/>
                  <a:gd name="T26" fmla="*/ 413 w 560"/>
                  <a:gd name="T27" fmla="*/ 85 h 560"/>
                  <a:gd name="T28" fmla="*/ 363 w 560"/>
                  <a:gd name="T29" fmla="*/ 73 h 560"/>
                  <a:gd name="T30" fmla="*/ 338 w 560"/>
                  <a:gd name="T31" fmla="*/ 20 h 560"/>
                  <a:gd name="T32" fmla="*/ 295 w 560"/>
                  <a:gd name="T33" fmla="*/ 0 h 560"/>
                  <a:gd name="T34" fmla="*/ 248 w 560"/>
                  <a:gd name="T35" fmla="*/ 16 h 560"/>
                  <a:gd name="T36" fmla="*/ 217 w 560"/>
                  <a:gd name="T37" fmla="*/ 65 h 560"/>
                  <a:gd name="T38" fmla="*/ 167 w 560"/>
                  <a:gd name="T39" fmla="*/ 73 h 560"/>
                  <a:gd name="T40" fmla="*/ 113 w 560"/>
                  <a:gd name="T41" fmla="*/ 55 h 560"/>
                  <a:gd name="T42" fmla="*/ 74 w 560"/>
                  <a:gd name="T43" fmla="*/ 90 h 560"/>
                  <a:gd name="T44" fmla="*/ 86 w 560"/>
                  <a:gd name="T45" fmla="*/ 147 h 560"/>
                  <a:gd name="T46" fmla="*/ 74 w 560"/>
                  <a:gd name="T47" fmla="*/ 196 h 560"/>
                  <a:gd name="T48" fmla="*/ 20 w 560"/>
                  <a:gd name="T49" fmla="*/ 221 h 560"/>
                  <a:gd name="T50" fmla="*/ 5 w 560"/>
                  <a:gd name="T51" fmla="*/ 234 h 560"/>
                  <a:gd name="T52" fmla="*/ 3 w 560"/>
                  <a:gd name="T53" fmla="*/ 239 h 560"/>
                  <a:gd name="T54" fmla="*/ 0 w 560"/>
                  <a:gd name="T55" fmla="*/ 266 h 560"/>
                  <a:gd name="T56" fmla="*/ 15 w 560"/>
                  <a:gd name="T57" fmla="*/ 311 h 560"/>
                  <a:gd name="T58" fmla="*/ 67 w 560"/>
                  <a:gd name="T59" fmla="*/ 342 h 560"/>
                  <a:gd name="T60" fmla="*/ 79 w 560"/>
                  <a:gd name="T61" fmla="*/ 374 h 560"/>
                  <a:gd name="T62" fmla="*/ 55 w 560"/>
                  <a:gd name="T63" fmla="*/ 422 h 560"/>
                  <a:gd name="T64" fmla="*/ 71 w 560"/>
                  <a:gd name="T65" fmla="*/ 466 h 560"/>
                  <a:gd name="T66" fmla="*/ 115 w 560"/>
                  <a:gd name="T67" fmla="*/ 489 h 560"/>
                  <a:gd name="T68" fmla="*/ 174 w 560"/>
                  <a:gd name="T69" fmla="*/ 474 h 560"/>
                  <a:gd name="T70" fmla="*/ 213 w 560"/>
                  <a:gd name="T71" fmla="*/ 503 h 560"/>
                  <a:gd name="T72" fmla="*/ 239 w 560"/>
                  <a:gd name="T73" fmla="*/ 556 h 560"/>
                  <a:gd name="T74" fmla="*/ 292 w 560"/>
                  <a:gd name="T75" fmla="*/ 559 h 560"/>
                  <a:gd name="T76" fmla="*/ 323 w 560"/>
                  <a:gd name="T77" fmla="*/ 509 h 560"/>
                  <a:gd name="T78" fmla="*/ 365 w 560"/>
                  <a:gd name="T79" fmla="*/ 484 h 560"/>
                  <a:gd name="T80" fmla="*/ 422 w 560"/>
                  <a:gd name="T81" fmla="*/ 505 h 560"/>
                  <a:gd name="T82" fmla="*/ 467 w 560"/>
                  <a:gd name="T83" fmla="*/ 488 h 560"/>
                  <a:gd name="T84" fmla="*/ 489 w 560"/>
                  <a:gd name="T85" fmla="*/ 444 h 560"/>
                  <a:gd name="T86" fmla="*/ 474 w 560"/>
                  <a:gd name="T87" fmla="*/ 385 h 560"/>
                  <a:gd name="T88" fmla="*/ 504 w 560"/>
                  <a:gd name="T89" fmla="*/ 346 h 560"/>
                  <a:gd name="T90" fmla="*/ 553 w 560"/>
                  <a:gd name="T91" fmla="*/ 328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0" h="560">
                    <a:moveTo>
                      <a:pt x="356" y="364"/>
                    </a:moveTo>
                    <a:cubicBezTo>
                      <a:pt x="309" y="406"/>
                      <a:pt x="237" y="402"/>
                      <a:pt x="195" y="355"/>
                    </a:cubicBezTo>
                    <a:cubicBezTo>
                      <a:pt x="186" y="346"/>
                      <a:pt x="180" y="336"/>
                      <a:pt x="175" y="325"/>
                    </a:cubicBezTo>
                    <a:cubicBezTo>
                      <a:pt x="155" y="280"/>
                      <a:pt x="166" y="227"/>
                      <a:pt x="203" y="194"/>
                    </a:cubicBezTo>
                    <a:cubicBezTo>
                      <a:pt x="226" y="173"/>
                      <a:pt x="255" y="163"/>
                      <a:pt x="285" y="164"/>
                    </a:cubicBezTo>
                    <a:cubicBezTo>
                      <a:pt x="316" y="166"/>
                      <a:pt x="344" y="179"/>
                      <a:pt x="364" y="202"/>
                    </a:cubicBezTo>
                    <a:cubicBezTo>
                      <a:pt x="372" y="211"/>
                      <a:pt x="379" y="221"/>
                      <a:pt x="384" y="232"/>
                    </a:cubicBezTo>
                    <a:cubicBezTo>
                      <a:pt x="404" y="277"/>
                      <a:pt x="393" y="330"/>
                      <a:pt x="356" y="364"/>
                    </a:cubicBezTo>
                    <a:close/>
                    <a:moveTo>
                      <a:pt x="553" y="328"/>
                    </a:moveTo>
                    <a:lnTo>
                      <a:pt x="553" y="328"/>
                    </a:lnTo>
                    <a:cubicBezTo>
                      <a:pt x="554" y="327"/>
                      <a:pt x="554" y="326"/>
                      <a:pt x="555" y="326"/>
                    </a:cubicBezTo>
                    <a:cubicBezTo>
                      <a:pt x="555" y="325"/>
                      <a:pt x="555" y="325"/>
                      <a:pt x="555" y="325"/>
                    </a:cubicBezTo>
                    <a:cubicBezTo>
                      <a:pt x="555" y="324"/>
                      <a:pt x="556" y="323"/>
                      <a:pt x="556" y="323"/>
                    </a:cubicBezTo>
                    <a:cubicBezTo>
                      <a:pt x="556" y="322"/>
                      <a:pt x="556" y="321"/>
                      <a:pt x="557" y="320"/>
                    </a:cubicBezTo>
                    <a:cubicBezTo>
                      <a:pt x="558" y="312"/>
                      <a:pt x="559" y="303"/>
                      <a:pt x="559" y="295"/>
                    </a:cubicBezTo>
                    <a:cubicBezTo>
                      <a:pt x="560" y="286"/>
                      <a:pt x="559" y="276"/>
                      <a:pt x="559" y="267"/>
                    </a:cubicBezTo>
                    <a:cubicBezTo>
                      <a:pt x="559" y="259"/>
                      <a:pt x="552" y="251"/>
                      <a:pt x="544" y="248"/>
                    </a:cubicBezTo>
                    <a:lnTo>
                      <a:pt x="510" y="236"/>
                    </a:lnTo>
                    <a:cubicBezTo>
                      <a:pt x="503" y="233"/>
                      <a:pt x="495" y="225"/>
                      <a:pt x="493" y="217"/>
                    </a:cubicBezTo>
                    <a:cubicBezTo>
                      <a:pt x="490" y="207"/>
                      <a:pt x="487" y="198"/>
                      <a:pt x="482" y="188"/>
                    </a:cubicBezTo>
                    <a:cubicBezTo>
                      <a:pt x="482" y="187"/>
                      <a:pt x="481" y="185"/>
                      <a:pt x="480" y="184"/>
                    </a:cubicBezTo>
                    <a:cubicBezTo>
                      <a:pt x="479" y="182"/>
                      <a:pt x="482" y="174"/>
                      <a:pt x="486" y="167"/>
                    </a:cubicBezTo>
                    <a:lnTo>
                      <a:pt x="504" y="137"/>
                    </a:lnTo>
                    <a:cubicBezTo>
                      <a:pt x="509" y="130"/>
                      <a:pt x="509" y="119"/>
                      <a:pt x="504" y="113"/>
                    </a:cubicBezTo>
                    <a:cubicBezTo>
                      <a:pt x="499" y="105"/>
                      <a:pt x="493" y="98"/>
                      <a:pt x="487" y="91"/>
                    </a:cubicBezTo>
                    <a:cubicBezTo>
                      <a:pt x="481" y="85"/>
                      <a:pt x="475" y="79"/>
                      <a:pt x="469" y="73"/>
                    </a:cubicBezTo>
                    <a:cubicBezTo>
                      <a:pt x="463" y="68"/>
                      <a:pt x="452" y="67"/>
                      <a:pt x="444" y="70"/>
                    </a:cubicBezTo>
                    <a:lnTo>
                      <a:pt x="413" y="85"/>
                    </a:lnTo>
                    <a:cubicBezTo>
                      <a:pt x="406" y="89"/>
                      <a:pt x="394" y="88"/>
                      <a:pt x="387" y="84"/>
                    </a:cubicBezTo>
                    <a:cubicBezTo>
                      <a:pt x="379" y="80"/>
                      <a:pt x="371" y="76"/>
                      <a:pt x="363" y="73"/>
                    </a:cubicBezTo>
                    <a:cubicBezTo>
                      <a:pt x="356" y="70"/>
                      <a:pt x="348" y="61"/>
                      <a:pt x="346" y="53"/>
                    </a:cubicBezTo>
                    <a:lnTo>
                      <a:pt x="338" y="20"/>
                    </a:lnTo>
                    <a:cubicBezTo>
                      <a:pt x="336" y="12"/>
                      <a:pt x="328" y="4"/>
                      <a:pt x="320" y="3"/>
                    </a:cubicBezTo>
                    <a:cubicBezTo>
                      <a:pt x="312" y="2"/>
                      <a:pt x="303" y="1"/>
                      <a:pt x="295" y="0"/>
                    </a:cubicBezTo>
                    <a:cubicBezTo>
                      <a:pt x="285" y="0"/>
                      <a:pt x="276" y="0"/>
                      <a:pt x="267" y="0"/>
                    </a:cubicBezTo>
                    <a:cubicBezTo>
                      <a:pt x="259" y="1"/>
                      <a:pt x="251" y="8"/>
                      <a:pt x="248" y="16"/>
                    </a:cubicBezTo>
                    <a:lnTo>
                      <a:pt x="236" y="48"/>
                    </a:lnTo>
                    <a:cubicBezTo>
                      <a:pt x="234" y="55"/>
                      <a:pt x="225" y="63"/>
                      <a:pt x="217" y="65"/>
                    </a:cubicBezTo>
                    <a:cubicBezTo>
                      <a:pt x="209" y="68"/>
                      <a:pt x="201" y="71"/>
                      <a:pt x="193" y="74"/>
                    </a:cubicBezTo>
                    <a:cubicBezTo>
                      <a:pt x="185" y="77"/>
                      <a:pt x="174" y="77"/>
                      <a:pt x="167" y="73"/>
                    </a:cubicBezTo>
                    <a:lnTo>
                      <a:pt x="137" y="55"/>
                    </a:lnTo>
                    <a:cubicBezTo>
                      <a:pt x="130" y="50"/>
                      <a:pt x="119" y="51"/>
                      <a:pt x="113" y="55"/>
                    </a:cubicBezTo>
                    <a:cubicBezTo>
                      <a:pt x="105" y="61"/>
                      <a:pt x="98" y="66"/>
                      <a:pt x="92" y="72"/>
                    </a:cubicBezTo>
                    <a:cubicBezTo>
                      <a:pt x="85" y="78"/>
                      <a:pt x="79" y="84"/>
                      <a:pt x="74" y="90"/>
                    </a:cubicBezTo>
                    <a:cubicBezTo>
                      <a:pt x="68" y="96"/>
                      <a:pt x="67" y="108"/>
                      <a:pt x="70" y="115"/>
                    </a:cubicBezTo>
                    <a:lnTo>
                      <a:pt x="86" y="147"/>
                    </a:lnTo>
                    <a:cubicBezTo>
                      <a:pt x="89" y="154"/>
                      <a:pt x="88" y="165"/>
                      <a:pt x="84" y="173"/>
                    </a:cubicBezTo>
                    <a:cubicBezTo>
                      <a:pt x="80" y="180"/>
                      <a:pt x="77" y="188"/>
                      <a:pt x="74" y="196"/>
                    </a:cubicBezTo>
                    <a:cubicBezTo>
                      <a:pt x="70" y="203"/>
                      <a:pt x="62" y="211"/>
                      <a:pt x="54" y="213"/>
                    </a:cubicBezTo>
                    <a:lnTo>
                      <a:pt x="20" y="221"/>
                    </a:lnTo>
                    <a:cubicBezTo>
                      <a:pt x="14" y="223"/>
                      <a:pt x="8" y="228"/>
                      <a:pt x="5" y="233"/>
                    </a:cubicBezTo>
                    <a:cubicBezTo>
                      <a:pt x="5" y="234"/>
                      <a:pt x="5" y="234"/>
                      <a:pt x="5" y="234"/>
                    </a:cubicBezTo>
                    <a:cubicBezTo>
                      <a:pt x="4" y="235"/>
                      <a:pt x="4" y="235"/>
                      <a:pt x="4" y="236"/>
                    </a:cubicBezTo>
                    <a:cubicBezTo>
                      <a:pt x="3" y="237"/>
                      <a:pt x="3" y="238"/>
                      <a:pt x="3" y="239"/>
                    </a:cubicBezTo>
                    <a:cubicBezTo>
                      <a:pt x="3" y="241"/>
                      <a:pt x="2" y="243"/>
                      <a:pt x="2" y="245"/>
                    </a:cubicBezTo>
                    <a:cubicBezTo>
                      <a:pt x="1" y="252"/>
                      <a:pt x="1" y="259"/>
                      <a:pt x="0" y="266"/>
                    </a:cubicBezTo>
                    <a:cubicBezTo>
                      <a:pt x="0" y="275"/>
                      <a:pt x="0" y="283"/>
                      <a:pt x="0" y="292"/>
                    </a:cubicBezTo>
                    <a:cubicBezTo>
                      <a:pt x="1" y="300"/>
                      <a:pt x="8" y="308"/>
                      <a:pt x="15" y="311"/>
                    </a:cubicBezTo>
                    <a:lnTo>
                      <a:pt x="49" y="323"/>
                    </a:lnTo>
                    <a:cubicBezTo>
                      <a:pt x="57" y="326"/>
                      <a:pt x="64" y="334"/>
                      <a:pt x="67" y="342"/>
                    </a:cubicBezTo>
                    <a:cubicBezTo>
                      <a:pt x="69" y="351"/>
                      <a:pt x="73" y="360"/>
                      <a:pt x="77" y="369"/>
                    </a:cubicBezTo>
                    <a:cubicBezTo>
                      <a:pt x="77" y="371"/>
                      <a:pt x="78" y="372"/>
                      <a:pt x="79" y="374"/>
                    </a:cubicBezTo>
                    <a:cubicBezTo>
                      <a:pt x="80" y="376"/>
                      <a:pt x="78" y="384"/>
                      <a:pt x="74" y="391"/>
                    </a:cubicBezTo>
                    <a:lnTo>
                      <a:pt x="55" y="422"/>
                    </a:lnTo>
                    <a:cubicBezTo>
                      <a:pt x="50" y="429"/>
                      <a:pt x="51" y="440"/>
                      <a:pt x="55" y="447"/>
                    </a:cubicBezTo>
                    <a:cubicBezTo>
                      <a:pt x="60" y="453"/>
                      <a:pt x="66" y="460"/>
                      <a:pt x="71" y="466"/>
                    </a:cubicBezTo>
                    <a:cubicBezTo>
                      <a:pt x="78" y="473"/>
                      <a:pt x="84" y="480"/>
                      <a:pt x="91" y="486"/>
                    </a:cubicBezTo>
                    <a:cubicBezTo>
                      <a:pt x="97" y="491"/>
                      <a:pt x="108" y="492"/>
                      <a:pt x="115" y="489"/>
                    </a:cubicBezTo>
                    <a:lnTo>
                      <a:pt x="148" y="473"/>
                    </a:lnTo>
                    <a:cubicBezTo>
                      <a:pt x="155" y="469"/>
                      <a:pt x="167" y="470"/>
                      <a:pt x="174" y="474"/>
                    </a:cubicBezTo>
                    <a:cubicBezTo>
                      <a:pt x="181" y="478"/>
                      <a:pt x="188" y="481"/>
                      <a:pt x="195" y="484"/>
                    </a:cubicBezTo>
                    <a:cubicBezTo>
                      <a:pt x="203" y="487"/>
                      <a:pt x="211" y="496"/>
                      <a:pt x="213" y="503"/>
                    </a:cubicBezTo>
                    <a:lnTo>
                      <a:pt x="221" y="539"/>
                    </a:lnTo>
                    <a:cubicBezTo>
                      <a:pt x="223" y="547"/>
                      <a:pt x="231" y="555"/>
                      <a:pt x="239" y="556"/>
                    </a:cubicBezTo>
                    <a:cubicBezTo>
                      <a:pt x="248" y="558"/>
                      <a:pt x="257" y="559"/>
                      <a:pt x="266" y="559"/>
                    </a:cubicBezTo>
                    <a:cubicBezTo>
                      <a:pt x="275" y="560"/>
                      <a:pt x="283" y="560"/>
                      <a:pt x="292" y="559"/>
                    </a:cubicBezTo>
                    <a:cubicBezTo>
                      <a:pt x="300" y="559"/>
                      <a:pt x="308" y="552"/>
                      <a:pt x="311" y="544"/>
                    </a:cubicBezTo>
                    <a:lnTo>
                      <a:pt x="323" y="509"/>
                    </a:lnTo>
                    <a:cubicBezTo>
                      <a:pt x="326" y="501"/>
                      <a:pt x="335" y="494"/>
                      <a:pt x="343" y="492"/>
                    </a:cubicBezTo>
                    <a:cubicBezTo>
                      <a:pt x="350" y="489"/>
                      <a:pt x="357" y="487"/>
                      <a:pt x="365" y="484"/>
                    </a:cubicBezTo>
                    <a:cubicBezTo>
                      <a:pt x="372" y="481"/>
                      <a:pt x="384" y="481"/>
                      <a:pt x="391" y="485"/>
                    </a:cubicBezTo>
                    <a:lnTo>
                      <a:pt x="422" y="505"/>
                    </a:lnTo>
                    <a:cubicBezTo>
                      <a:pt x="429" y="509"/>
                      <a:pt x="440" y="509"/>
                      <a:pt x="447" y="504"/>
                    </a:cubicBezTo>
                    <a:cubicBezTo>
                      <a:pt x="454" y="499"/>
                      <a:pt x="460" y="494"/>
                      <a:pt x="467" y="488"/>
                    </a:cubicBezTo>
                    <a:cubicBezTo>
                      <a:pt x="473" y="482"/>
                      <a:pt x="480" y="475"/>
                      <a:pt x="486" y="468"/>
                    </a:cubicBezTo>
                    <a:cubicBezTo>
                      <a:pt x="491" y="462"/>
                      <a:pt x="492" y="451"/>
                      <a:pt x="489" y="444"/>
                    </a:cubicBezTo>
                    <a:lnTo>
                      <a:pt x="473" y="411"/>
                    </a:lnTo>
                    <a:cubicBezTo>
                      <a:pt x="470" y="404"/>
                      <a:pt x="470" y="392"/>
                      <a:pt x="474" y="385"/>
                    </a:cubicBezTo>
                    <a:cubicBezTo>
                      <a:pt x="478" y="378"/>
                      <a:pt x="482" y="371"/>
                      <a:pt x="485" y="364"/>
                    </a:cubicBezTo>
                    <a:cubicBezTo>
                      <a:pt x="488" y="356"/>
                      <a:pt x="496" y="348"/>
                      <a:pt x="504" y="346"/>
                    </a:cubicBezTo>
                    <a:lnTo>
                      <a:pt x="540" y="338"/>
                    </a:lnTo>
                    <a:cubicBezTo>
                      <a:pt x="545" y="337"/>
                      <a:pt x="550" y="333"/>
                      <a:pt x="553" y="3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1" name="Freeform 93">
                <a:extLst>
                  <a:ext uri="{FF2B5EF4-FFF2-40B4-BE49-F238E27FC236}">
                    <a16:creationId xmlns:a16="http://schemas.microsoft.com/office/drawing/2014/main" id="{3C74D1F4-FCF4-3637-B599-A0A47DA3B322}"/>
                  </a:ext>
                </a:extLst>
              </p:cNvPr>
              <p:cNvSpPr>
                <a:spLocks noEditPoints="1"/>
              </p:cNvSpPr>
              <p:nvPr/>
            </p:nvSpPr>
            <p:spPr bwMode="auto">
              <a:xfrm>
                <a:off x="7083425" y="4152900"/>
                <a:ext cx="242888" cy="246063"/>
              </a:xfrm>
              <a:custGeom>
                <a:avLst/>
                <a:gdLst>
                  <a:gd name="T0" fmla="*/ 197 w 405"/>
                  <a:gd name="T1" fmla="*/ 280 h 410"/>
                  <a:gd name="T2" fmla="*/ 133 w 405"/>
                  <a:gd name="T3" fmla="*/ 236 h 410"/>
                  <a:gd name="T4" fmla="*/ 256 w 405"/>
                  <a:gd name="T5" fmla="*/ 156 h 410"/>
                  <a:gd name="T6" fmla="*/ 251 w 405"/>
                  <a:gd name="T7" fmla="*/ 261 h 410"/>
                  <a:gd name="T8" fmla="*/ 370 w 405"/>
                  <a:gd name="T9" fmla="*/ 204 h 410"/>
                  <a:gd name="T10" fmla="*/ 353 w 405"/>
                  <a:gd name="T11" fmla="*/ 164 h 410"/>
                  <a:gd name="T12" fmla="*/ 371 w 405"/>
                  <a:gd name="T13" fmla="*/ 113 h 410"/>
                  <a:gd name="T14" fmla="*/ 353 w 405"/>
                  <a:gd name="T15" fmla="*/ 67 h 410"/>
                  <a:gd name="T16" fmla="*/ 311 w 405"/>
                  <a:gd name="T17" fmla="*/ 46 h 410"/>
                  <a:gd name="T18" fmla="*/ 258 w 405"/>
                  <a:gd name="T19" fmla="*/ 59 h 410"/>
                  <a:gd name="T20" fmla="*/ 220 w 405"/>
                  <a:gd name="T21" fmla="*/ 38 h 410"/>
                  <a:gd name="T22" fmla="*/ 185 w 405"/>
                  <a:gd name="T23" fmla="*/ 1 h 410"/>
                  <a:gd name="T24" fmla="*/ 134 w 405"/>
                  <a:gd name="T25" fmla="*/ 12 h 410"/>
                  <a:gd name="T26" fmla="*/ 117 w 405"/>
                  <a:gd name="T27" fmla="*/ 59 h 410"/>
                  <a:gd name="T28" fmla="*/ 95 w 405"/>
                  <a:gd name="T29" fmla="*/ 89 h 410"/>
                  <a:gd name="T30" fmla="*/ 65 w 405"/>
                  <a:gd name="T31" fmla="*/ 105 h 410"/>
                  <a:gd name="T32" fmla="*/ 29 w 405"/>
                  <a:gd name="T33" fmla="*/ 106 h 410"/>
                  <a:gd name="T34" fmla="*/ 22 w 405"/>
                  <a:gd name="T35" fmla="*/ 111 h 410"/>
                  <a:gd name="T36" fmla="*/ 19 w 405"/>
                  <a:gd name="T37" fmla="*/ 114 h 410"/>
                  <a:gd name="T38" fmla="*/ 17 w 405"/>
                  <a:gd name="T39" fmla="*/ 118 h 410"/>
                  <a:gd name="T40" fmla="*/ 0 w 405"/>
                  <a:gd name="T41" fmla="*/ 167 h 410"/>
                  <a:gd name="T42" fmla="*/ 0 w 405"/>
                  <a:gd name="T43" fmla="*/ 172 h 410"/>
                  <a:gd name="T44" fmla="*/ 0 w 405"/>
                  <a:gd name="T45" fmla="*/ 176 h 410"/>
                  <a:gd name="T46" fmla="*/ 1 w 405"/>
                  <a:gd name="T47" fmla="*/ 179 h 410"/>
                  <a:gd name="T48" fmla="*/ 31 w 405"/>
                  <a:gd name="T49" fmla="*/ 205 h 410"/>
                  <a:gd name="T50" fmla="*/ 49 w 405"/>
                  <a:gd name="T51" fmla="*/ 249 h 410"/>
                  <a:gd name="T52" fmla="*/ 33 w 405"/>
                  <a:gd name="T53" fmla="*/ 297 h 410"/>
                  <a:gd name="T54" fmla="*/ 49 w 405"/>
                  <a:gd name="T55" fmla="*/ 342 h 410"/>
                  <a:gd name="T56" fmla="*/ 93 w 405"/>
                  <a:gd name="T57" fmla="*/ 364 h 410"/>
                  <a:gd name="T58" fmla="*/ 143 w 405"/>
                  <a:gd name="T59" fmla="*/ 353 h 410"/>
                  <a:gd name="T60" fmla="*/ 185 w 405"/>
                  <a:gd name="T61" fmla="*/ 375 h 410"/>
                  <a:gd name="T62" fmla="*/ 219 w 405"/>
                  <a:gd name="T63" fmla="*/ 410 h 410"/>
                  <a:gd name="T64" fmla="*/ 270 w 405"/>
                  <a:gd name="T65" fmla="*/ 398 h 410"/>
                  <a:gd name="T66" fmla="*/ 287 w 405"/>
                  <a:gd name="T67" fmla="*/ 352 h 410"/>
                  <a:gd name="T68" fmla="*/ 307 w 405"/>
                  <a:gd name="T69" fmla="*/ 323 h 410"/>
                  <a:gd name="T70" fmla="*/ 339 w 405"/>
                  <a:gd name="T71" fmla="*/ 305 h 410"/>
                  <a:gd name="T72" fmla="*/ 382 w 405"/>
                  <a:gd name="T73" fmla="*/ 299 h 410"/>
                  <a:gd name="T74" fmla="*/ 384 w 405"/>
                  <a:gd name="T75" fmla="*/ 297 h 410"/>
                  <a:gd name="T76" fmla="*/ 386 w 405"/>
                  <a:gd name="T77" fmla="*/ 295 h 410"/>
                  <a:gd name="T78" fmla="*/ 396 w 405"/>
                  <a:gd name="T79" fmla="*/ 269 h 410"/>
                  <a:gd name="T80" fmla="*/ 394 w 405"/>
                  <a:gd name="T81" fmla="*/ 22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5" h="410">
                    <a:moveTo>
                      <a:pt x="251" y="261"/>
                    </a:moveTo>
                    <a:cubicBezTo>
                      <a:pt x="236" y="274"/>
                      <a:pt x="217" y="281"/>
                      <a:pt x="197" y="280"/>
                    </a:cubicBezTo>
                    <a:cubicBezTo>
                      <a:pt x="177" y="279"/>
                      <a:pt x="159" y="271"/>
                      <a:pt x="146" y="256"/>
                    </a:cubicBezTo>
                    <a:cubicBezTo>
                      <a:pt x="141" y="250"/>
                      <a:pt x="136" y="243"/>
                      <a:pt x="133" y="236"/>
                    </a:cubicBezTo>
                    <a:cubicBezTo>
                      <a:pt x="120" y="207"/>
                      <a:pt x="127" y="172"/>
                      <a:pt x="151" y="151"/>
                    </a:cubicBezTo>
                    <a:cubicBezTo>
                      <a:pt x="182" y="123"/>
                      <a:pt x="229" y="126"/>
                      <a:pt x="256" y="156"/>
                    </a:cubicBezTo>
                    <a:cubicBezTo>
                      <a:pt x="261" y="162"/>
                      <a:pt x="266" y="169"/>
                      <a:pt x="269" y="176"/>
                    </a:cubicBezTo>
                    <a:cubicBezTo>
                      <a:pt x="282" y="205"/>
                      <a:pt x="275" y="240"/>
                      <a:pt x="251" y="261"/>
                    </a:cubicBezTo>
                    <a:close/>
                    <a:moveTo>
                      <a:pt x="394" y="220"/>
                    </a:moveTo>
                    <a:lnTo>
                      <a:pt x="370" y="204"/>
                    </a:lnTo>
                    <a:cubicBezTo>
                      <a:pt x="364" y="199"/>
                      <a:pt x="358" y="189"/>
                      <a:pt x="357" y="181"/>
                    </a:cubicBezTo>
                    <a:cubicBezTo>
                      <a:pt x="356" y="175"/>
                      <a:pt x="355" y="170"/>
                      <a:pt x="353" y="164"/>
                    </a:cubicBezTo>
                    <a:cubicBezTo>
                      <a:pt x="351" y="156"/>
                      <a:pt x="352" y="145"/>
                      <a:pt x="356" y="138"/>
                    </a:cubicBezTo>
                    <a:lnTo>
                      <a:pt x="371" y="113"/>
                    </a:lnTo>
                    <a:cubicBezTo>
                      <a:pt x="375" y="106"/>
                      <a:pt x="375" y="95"/>
                      <a:pt x="370" y="89"/>
                    </a:cubicBezTo>
                    <a:cubicBezTo>
                      <a:pt x="365" y="81"/>
                      <a:pt x="359" y="74"/>
                      <a:pt x="353" y="67"/>
                    </a:cubicBezTo>
                    <a:cubicBezTo>
                      <a:pt x="347" y="61"/>
                      <a:pt x="341" y="55"/>
                      <a:pt x="335" y="49"/>
                    </a:cubicBezTo>
                    <a:cubicBezTo>
                      <a:pt x="329" y="44"/>
                      <a:pt x="318" y="43"/>
                      <a:pt x="311" y="46"/>
                    </a:cubicBezTo>
                    <a:lnTo>
                      <a:pt x="285" y="59"/>
                    </a:lnTo>
                    <a:cubicBezTo>
                      <a:pt x="277" y="62"/>
                      <a:pt x="266" y="62"/>
                      <a:pt x="258" y="59"/>
                    </a:cubicBezTo>
                    <a:cubicBezTo>
                      <a:pt x="253" y="57"/>
                      <a:pt x="247" y="55"/>
                      <a:pt x="242" y="54"/>
                    </a:cubicBezTo>
                    <a:cubicBezTo>
                      <a:pt x="234" y="52"/>
                      <a:pt x="224" y="45"/>
                      <a:pt x="220" y="38"/>
                    </a:cubicBezTo>
                    <a:lnTo>
                      <a:pt x="207" y="13"/>
                    </a:lnTo>
                    <a:cubicBezTo>
                      <a:pt x="203" y="6"/>
                      <a:pt x="193" y="0"/>
                      <a:pt x="185" y="1"/>
                    </a:cubicBezTo>
                    <a:cubicBezTo>
                      <a:pt x="176" y="2"/>
                      <a:pt x="167" y="3"/>
                      <a:pt x="158" y="5"/>
                    </a:cubicBezTo>
                    <a:cubicBezTo>
                      <a:pt x="150" y="7"/>
                      <a:pt x="142" y="9"/>
                      <a:pt x="134" y="12"/>
                    </a:cubicBezTo>
                    <a:cubicBezTo>
                      <a:pt x="126" y="14"/>
                      <a:pt x="119" y="23"/>
                      <a:pt x="119" y="31"/>
                    </a:cubicBezTo>
                    <a:lnTo>
                      <a:pt x="117" y="59"/>
                    </a:lnTo>
                    <a:cubicBezTo>
                      <a:pt x="116" y="67"/>
                      <a:pt x="111" y="77"/>
                      <a:pt x="105" y="81"/>
                    </a:cubicBezTo>
                    <a:cubicBezTo>
                      <a:pt x="102" y="83"/>
                      <a:pt x="99" y="86"/>
                      <a:pt x="95" y="89"/>
                    </a:cubicBezTo>
                    <a:cubicBezTo>
                      <a:pt x="93" y="92"/>
                      <a:pt x="90" y="94"/>
                      <a:pt x="87" y="97"/>
                    </a:cubicBezTo>
                    <a:cubicBezTo>
                      <a:pt x="83" y="102"/>
                      <a:pt x="73" y="105"/>
                      <a:pt x="65" y="105"/>
                    </a:cubicBezTo>
                    <a:lnTo>
                      <a:pt x="38" y="105"/>
                    </a:lnTo>
                    <a:cubicBezTo>
                      <a:pt x="35" y="105"/>
                      <a:pt x="32" y="105"/>
                      <a:pt x="29" y="106"/>
                    </a:cubicBezTo>
                    <a:lnTo>
                      <a:pt x="29" y="106"/>
                    </a:lnTo>
                    <a:cubicBezTo>
                      <a:pt x="26" y="107"/>
                      <a:pt x="24" y="109"/>
                      <a:pt x="22" y="111"/>
                    </a:cubicBezTo>
                    <a:cubicBezTo>
                      <a:pt x="22" y="111"/>
                      <a:pt x="22" y="111"/>
                      <a:pt x="21" y="111"/>
                    </a:cubicBezTo>
                    <a:cubicBezTo>
                      <a:pt x="21" y="112"/>
                      <a:pt x="20" y="113"/>
                      <a:pt x="19" y="114"/>
                    </a:cubicBezTo>
                    <a:cubicBezTo>
                      <a:pt x="19" y="114"/>
                      <a:pt x="19" y="114"/>
                      <a:pt x="19" y="114"/>
                    </a:cubicBezTo>
                    <a:cubicBezTo>
                      <a:pt x="18" y="115"/>
                      <a:pt x="17" y="116"/>
                      <a:pt x="17" y="118"/>
                    </a:cubicBezTo>
                    <a:cubicBezTo>
                      <a:pt x="13" y="126"/>
                      <a:pt x="10" y="134"/>
                      <a:pt x="7" y="143"/>
                    </a:cubicBezTo>
                    <a:cubicBezTo>
                      <a:pt x="4" y="151"/>
                      <a:pt x="2" y="159"/>
                      <a:pt x="0" y="167"/>
                    </a:cubicBezTo>
                    <a:cubicBezTo>
                      <a:pt x="0" y="168"/>
                      <a:pt x="0" y="169"/>
                      <a:pt x="0" y="170"/>
                    </a:cubicBezTo>
                    <a:cubicBezTo>
                      <a:pt x="0" y="171"/>
                      <a:pt x="0" y="171"/>
                      <a:pt x="0" y="172"/>
                    </a:cubicBezTo>
                    <a:cubicBezTo>
                      <a:pt x="0" y="172"/>
                      <a:pt x="0" y="173"/>
                      <a:pt x="0" y="173"/>
                    </a:cubicBezTo>
                    <a:cubicBezTo>
                      <a:pt x="0" y="174"/>
                      <a:pt x="0" y="175"/>
                      <a:pt x="0" y="176"/>
                    </a:cubicBezTo>
                    <a:cubicBezTo>
                      <a:pt x="0" y="176"/>
                      <a:pt x="0" y="176"/>
                      <a:pt x="0" y="176"/>
                    </a:cubicBezTo>
                    <a:cubicBezTo>
                      <a:pt x="1" y="177"/>
                      <a:pt x="1" y="178"/>
                      <a:pt x="1" y="179"/>
                    </a:cubicBezTo>
                    <a:cubicBezTo>
                      <a:pt x="3" y="183"/>
                      <a:pt x="6" y="188"/>
                      <a:pt x="10" y="190"/>
                    </a:cubicBezTo>
                    <a:lnTo>
                      <a:pt x="31" y="205"/>
                    </a:lnTo>
                    <a:cubicBezTo>
                      <a:pt x="38" y="210"/>
                      <a:pt x="44" y="220"/>
                      <a:pt x="45" y="228"/>
                    </a:cubicBezTo>
                    <a:cubicBezTo>
                      <a:pt x="46" y="235"/>
                      <a:pt x="47" y="242"/>
                      <a:pt x="49" y="249"/>
                    </a:cubicBezTo>
                    <a:cubicBezTo>
                      <a:pt x="52" y="256"/>
                      <a:pt x="51" y="268"/>
                      <a:pt x="46" y="275"/>
                    </a:cubicBezTo>
                    <a:lnTo>
                      <a:pt x="33" y="297"/>
                    </a:lnTo>
                    <a:cubicBezTo>
                      <a:pt x="28" y="304"/>
                      <a:pt x="29" y="316"/>
                      <a:pt x="33" y="322"/>
                    </a:cubicBezTo>
                    <a:cubicBezTo>
                      <a:pt x="38" y="329"/>
                      <a:pt x="44" y="335"/>
                      <a:pt x="49" y="342"/>
                    </a:cubicBezTo>
                    <a:cubicBezTo>
                      <a:pt x="56" y="349"/>
                      <a:pt x="62" y="355"/>
                      <a:pt x="69" y="361"/>
                    </a:cubicBezTo>
                    <a:cubicBezTo>
                      <a:pt x="75" y="366"/>
                      <a:pt x="86" y="368"/>
                      <a:pt x="93" y="364"/>
                    </a:cubicBezTo>
                    <a:lnTo>
                      <a:pt x="117" y="353"/>
                    </a:lnTo>
                    <a:cubicBezTo>
                      <a:pt x="124" y="349"/>
                      <a:pt x="136" y="350"/>
                      <a:pt x="143" y="353"/>
                    </a:cubicBezTo>
                    <a:cubicBezTo>
                      <a:pt x="150" y="355"/>
                      <a:pt x="156" y="357"/>
                      <a:pt x="163" y="359"/>
                    </a:cubicBezTo>
                    <a:cubicBezTo>
                      <a:pt x="171" y="361"/>
                      <a:pt x="181" y="368"/>
                      <a:pt x="185" y="375"/>
                    </a:cubicBezTo>
                    <a:lnTo>
                      <a:pt x="197" y="398"/>
                    </a:lnTo>
                    <a:cubicBezTo>
                      <a:pt x="201" y="405"/>
                      <a:pt x="211" y="410"/>
                      <a:pt x="219" y="410"/>
                    </a:cubicBezTo>
                    <a:cubicBezTo>
                      <a:pt x="227" y="409"/>
                      <a:pt x="235" y="407"/>
                      <a:pt x="244" y="406"/>
                    </a:cubicBezTo>
                    <a:cubicBezTo>
                      <a:pt x="253" y="404"/>
                      <a:pt x="262" y="401"/>
                      <a:pt x="270" y="398"/>
                    </a:cubicBezTo>
                    <a:cubicBezTo>
                      <a:pt x="278" y="396"/>
                      <a:pt x="284" y="387"/>
                      <a:pt x="285" y="379"/>
                    </a:cubicBezTo>
                    <a:lnTo>
                      <a:pt x="287" y="352"/>
                    </a:lnTo>
                    <a:cubicBezTo>
                      <a:pt x="288" y="344"/>
                      <a:pt x="293" y="334"/>
                      <a:pt x="298" y="330"/>
                    </a:cubicBezTo>
                    <a:cubicBezTo>
                      <a:pt x="301" y="328"/>
                      <a:pt x="304" y="326"/>
                      <a:pt x="307" y="323"/>
                    </a:cubicBezTo>
                    <a:cubicBezTo>
                      <a:pt x="310" y="320"/>
                      <a:pt x="313" y="317"/>
                      <a:pt x="316" y="314"/>
                    </a:cubicBezTo>
                    <a:cubicBezTo>
                      <a:pt x="321" y="309"/>
                      <a:pt x="331" y="305"/>
                      <a:pt x="339" y="305"/>
                    </a:cubicBezTo>
                    <a:lnTo>
                      <a:pt x="366" y="306"/>
                    </a:lnTo>
                    <a:cubicBezTo>
                      <a:pt x="372" y="306"/>
                      <a:pt x="378" y="303"/>
                      <a:pt x="382" y="299"/>
                    </a:cubicBezTo>
                    <a:cubicBezTo>
                      <a:pt x="383" y="299"/>
                      <a:pt x="383" y="299"/>
                      <a:pt x="383" y="298"/>
                    </a:cubicBezTo>
                    <a:cubicBezTo>
                      <a:pt x="384" y="298"/>
                      <a:pt x="384" y="298"/>
                      <a:pt x="384" y="297"/>
                    </a:cubicBezTo>
                    <a:cubicBezTo>
                      <a:pt x="385" y="297"/>
                      <a:pt x="385" y="296"/>
                      <a:pt x="385" y="296"/>
                    </a:cubicBezTo>
                    <a:cubicBezTo>
                      <a:pt x="386" y="296"/>
                      <a:pt x="386" y="295"/>
                      <a:pt x="386" y="295"/>
                    </a:cubicBezTo>
                    <a:cubicBezTo>
                      <a:pt x="386" y="294"/>
                      <a:pt x="387" y="293"/>
                      <a:pt x="387" y="293"/>
                    </a:cubicBezTo>
                    <a:cubicBezTo>
                      <a:pt x="391" y="285"/>
                      <a:pt x="394" y="277"/>
                      <a:pt x="396" y="269"/>
                    </a:cubicBezTo>
                    <a:cubicBezTo>
                      <a:pt x="399" y="260"/>
                      <a:pt x="401" y="251"/>
                      <a:pt x="403" y="243"/>
                    </a:cubicBezTo>
                    <a:cubicBezTo>
                      <a:pt x="405" y="235"/>
                      <a:pt x="400" y="224"/>
                      <a:pt x="394" y="2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sp>
          <p:nvSpPr>
            <p:cNvPr id="16" name="Target">
              <a:extLst>
                <a:ext uri="{FF2B5EF4-FFF2-40B4-BE49-F238E27FC236}">
                  <a16:creationId xmlns:a16="http://schemas.microsoft.com/office/drawing/2014/main" id="{91FD2854-383D-D407-9F09-669411D03D40}"/>
                </a:ext>
              </a:extLst>
            </p:cNvPr>
            <p:cNvSpPr>
              <a:spLocks noChangeAspect="1"/>
            </p:cNvSpPr>
            <p:nvPr>
              <p:custDataLst>
                <p:tags r:id="rId4"/>
              </p:custDataLst>
            </p:nvPr>
          </p:nvSpPr>
          <p:spPr bwMode="auto">
            <a:xfrm rot="17488574">
              <a:off x="7480821" y="3161012"/>
              <a:ext cx="258200" cy="318283"/>
            </a:xfrm>
            <a:custGeom>
              <a:avLst/>
              <a:gdLst>
                <a:gd name="T0" fmla="*/ 12 w 423"/>
                <a:gd name="T1" fmla="*/ 41 h 522"/>
                <a:gd name="T2" fmla="*/ 12 w 423"/>
                <a:gd name="T3" fmla="*/ 58 h 522"/>
                <a:gd name="T4" fmla="*/ 263 w 423"/>
                <a:gd name="T5" fmla="*/ 305 h 522"/>
                <a:gd name="T6" fmla="*/ 211 w 423"/>
                <a:gd name="T7" fmla="*/ 299 h 522"/>
                <a:gd name="T8" fmla="*/ 243 w 423"/>
                <a:gd name="T9" fmla="*/ 517 h 522"/>
                <a:gd name="T10" fmla="*/ 256 w 423"/>
                <a:gd name="T11" fmla="*/ 522 h 522"/>
                <a:gd name="T12" fmla="*/ 423 w 423"/>
                <a:gd name="T13" fmla="*/ 343 h 522"/>
                <a:gd name="T14" fmla="*/ 369 w 423"/>
                <a:gd name="T15" fmla="*/ 328 h 522"/>
                <a:gd name="T16" fmla="*/ 12 w 423"/>
                <a:gd name="T17" fmla="*/ 4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22">
                  <a:moveTo>
                    <a:pt x="12" y="41"/>
                  </a:moveTo>
                  <a:cubicBezTo>
                    <a:pt x="0" y="41"/>
                    <a:pt x="12" y="58"/>
                    <a:pt x="12" y="58"/>
                  </a:cubicBezTo>
                  <a:cubicBezTo>
                    <a:pt x="215" y="53"/>
                    <a:pt x="269" y="243"/>
                    <a:pt x="263" y="305"/>
                  </a:cubicBezTo>
                  <a:cubicBezTo>
                    <a:pt x="263" y="305"/>
                    <a:pt x="229" y="292"/>
                    <a:pt x="211" y="299"/>
                  </a:cubicBezTo>
                  <a:cubicBezTo>
                    <a:pt x="231" y="396"/>
                    <a:pt x="243" y="517"/>
                    <a:pt x="243" y="517"/>
                  </a:cubicBezTo>
                  <a:lnTo>
                    <a:pt x="256" y="522"/>
                  </a:lnTo>
                  <a:cubicBezTo>
                    <a:pt x="256" y="522"/>
                    <a:pt x="400" y="455"/>
                    <a:pt x="423" y="343"/>
                  </a:cubicBezTo>
                  <a:cubicBezTo>
                    <a:pt x="402" y="331"/>
                    <a:pt x="369" y="328"/>
                    <a:pt x="369" y="328"/>
                  </a:cubicBezTo>
                  <a:cubicBezTo>
                    <a:pt x="363" y="173"/>
                    <a:pt x="317" y="0"/>
                    <a:pt x="12" y="4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17" name="Target">
              <a:extLst>
                <a:ext uri="{FF2B5EF4-FFF2-40B4-BE49-F238E27FC236}">
                  <a16:creationId xmlns:a16="http://schemas.microsoft.com/office/drawing/2014/main" id="{C20120B1-B069-CA49-B6C5-F8CA6E22E0C6}"/>
                </a:ext>
              </a:extLst>
            </p:cNvPr>
            <p:cNvSpPr>
              <a:spLocks noChangeAspect="1"/>
            </p:cNvSpPr>
            <p:nvPr>
              <p:custDataLst>
                <p:tags r:id="rId5"/>
              </p:custDataLst>
            </p:nvPr>
          </p:nvSpPr>
          <p:spPr bwMode="auto">
            <a:xfrm rot="14911426" flipH="1">
              <a:off x="7266265" y="3556787"/>
              <a:ext cx="258200" cy="318283"/>
            </a:xfrm>
            <a:custGeom>
              <a:avLst/>
              <a:gdLst>
                <a:gd name="T0" fmla="*/ 12 w 423"/>
                <a:gd name="T1" fmla="*/ 41 h 522"/>
                <a:gd name="T2" fmla="*/ 12 w 423"/>
                <a:gd name="T3" fmla="*/ 58 h 522"/>
                <a:gd name="T4" fmla="*/ 263 w 423"/>
                <a:gd name="T5" fmla="*/ 305 h 522"/>
                <a:gd name="T6" fmla="*/ 211 w 423"/>
                <a:gd name="T7" fmla="*/ 299 h 522"/>
                <a:gd name="T8" fmla="*/ 243 w 423"/>
                <a:gd name="T9" fmla="*/ 517 h 522"/>
                <a:gd name="T10" fmla="*/ 256 w 423"/>
                <a:gd name="T11" fmla="*/ 522 h 522"/>
                <a:gd name="T12" fmla="*/ 423 w 423"/>
                <a:gd name="T13" fmla="*/ 343 h 522"/>
                <a:gd name="T14" fmla="*/ 369 w 423"/>
                <a:gd name="T15" fmla="*/ 328 h 522"/>
                <a:gd name="T16" fmla="*/ 12 w 423"/>
                <a:gd name="T17" fmla="*/ 41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22">
                  <a:moveTo>
                    <a:pt x="12" y="41"/>
                  </a:moveTo>
                  <a:cubicBezTo>
                    <a:pt x="0" y="41"/>
                    <a:pt x="12" y="58"/>
                    <a:pt x="12" y="58"/>
                  </a:cubicBezTo>
                  <a:cubicBezTo>
                    <a:pt x="215" y="53"/>
                    <a:pt x="269" y="243"/>
                    <a:pt x="263" y="305"/>
                  </a:cubicBezTo>
                  <a:cubicBezTo>
                    <a:pt x="263" y="305"/>
                    <a:pt x="229" y="292"/>
                    <a:pt x="211" y="299"/>
                  </a:cubicBezTo>
                  <a:cubicBezTo>
                    <a:pt x="231" y="396"/>
                    <a:pt x="243" y="517"/>
                    <a:pt x="243" y="517"/>
                  </a:cubicBezTo>
                  <a:lnTo>
                    <a:pt x="256" y="522"/>
                  </a:lnTo>
                  <a:cubicBezTo>
                    <a:pt x="256" y="522"/>
                    <a:pt x="400" y="455"/>
                    <a:pt x="423" y="343"/>
                  </a:cubicBezTo>
                  <a:cubicBezTo>
                    <a:pt x="402" y="331"/>
                    <a:pt x="369" y="328"/>
                    <a:pt x="369" y="328"/>
                  </a:cubicBezTo>
                  <a:cubicBezTo>
                    <a:pt x="363" y="173"/>
                    <a:pt x="317" y="0"/>
                    <a:pt x="12" y="4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grpSp>
        <p:nvGrpSpPr>
          <p:cNvPr id="22" name="Hierarchy2" descr="{&quot;Key&quot;:&quot;POWER_USER_SHAPE_ICON&quot;,&quot;Value&quot;:&quot;POWER_USER_SHAPE_ICON_STYLE_1&quot;}">
            <a:extLst>
              <a:ext uri="{FF2B5EF4-FFF2-40B4-BE49-F238E27FC236}">
                <a16:creationId xmlns:a16="http://schemas.microsoft.com/office/drawing/2014/main" id="{4130086A-9B13-1D79-55E1-A80B277B340B}"/>
              </a:ext>
            </a:extLst>
          </p:cNvPr>
          <p:cNvGrpSpPr>
            <a:grpSpLocks noChangeAspect="1"/>
          </p:cNvGrpSpPr>
          <p:nvPr>
            <p:custDataLst>
              <p:tags r:id="rId2"/>
            </p:custDataLst>
          </p:nvPr>
        </p:nvGrpSpPr>
        <p:grpSpPr>
          <a:xfrm>
            <a:off x="8140057" y="1701634"/>
            <a:ext cx="505181" cy="413831"/>
            <a:chOff x="4427538" y="4341812"/>
            <a:chExt cx="728663" cy="596902"/>
          </a:xfrm>
          <a:solidFill>
            <a:schemeClr val="tx1"/>
          </a:solidFill>
        </p:grpSpPr>
        <p:sp>
          <p:nvSpPr>
            <p:cNvPr id="23" name="Rectangle 116">
              <a:extLst>
                <a:ext uri="{FF2B5EF4-FFF2-40B4-BE49-F238E27FC236}">
                  <a16:creationId xmlns:a16="http://schemas.microsoft.com/office/drawing/2014/main" id="{6ADB1B5A-183B-554B-7877-959F6E5372AC}"/>
                </a:ext>
              </a:extLst>
            </p:cNvPr>
            <p:cNvSpPr>
              <a:spLocks noChangeArrowheads="1"/>
            </p:cNvSpPr>
            <p:nvPr/>
          </p:nvSpPr>
          <p:spPr bwMode="auto">
            <a:xfrm>
              <a:off x="4687889" y="4341812"/>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4" name="Rectangle 117">
              <a:extLst>
                <a:ext uri="{FF2B5EF4-FFF2-40B4-BE49-F238E27FC236}">
                  <a16:creationId xmlns:a16="http://schemas.microsoft.com/office/drawing/2014/main" id="{B23963C0-656C-0B81-1051-72B1998EBD06}"/>
                </a:ext>
              </a:extLst>
            </p:cNvPr>
            <p:cNvSpPr>
              <a:spLocks noChangeArrowheads="1"/>
            </p:cNvSpPr>
            <p:nvPr/>
          </p:nvSpPr>
          <p:spPr bwMode="auto">
            <a:xfrm>
              <a:off x="4427538" y="4773614"/>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5" name="Rectangle 118">
              <a:extLst>
                <a:ext uri="{FF2B5EF4-FFF2-40B4-BE49-F238E27FC236}">
                  <a16:creationId xmlns:a16="http://schemas.microsoft.com/office/drawing/2014/main" id="{6E3B4C61-2050-C062-B6B8-42F56B94D57C}"/>
                </a:ext>
              </a:extLst>
            </p:cNvPr>
            <p:cNvSpPr>
              <a:spLocks noChangeArrowheads="1"/>
            </p:cNvSpPr>
            <p:nvPr/>
          </p:nvSpPr>
          <p:spPr bwMode="auto">
            <a:xfrm>
              <a:off x="4684713" y="4773614"/>
              <a:ext cx="212725"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6" name="Rectangle 119">
              <a:extLst>
                <a:ext uri="{FF2B5EF4-FFF2-40B4-BE49-F238E27FC236}">
                  <a16:creationId xmlns:a16="http://schemas.microsoft.com/office/drawing/2014/main" id="{DA7CCB6C-B5BD-B00D-752D-FF2B09232C87}"/>
                </a:ext>
              </a:extLst>
            </p:cNvPr>
            <p:cNvSpPr>
              <a:spLocks noChangeArrowheads="1"/>
            </p:cNvSpPr>
            <p:nvPr/>
          </p:nvSpPr>
          <p:spPr bwMode="auto">
            <a:xfrm>
              <a:off x="4941888" y="4773614"/>
              <a:ext cx="214313" cy="1651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7" name="Freeform 120">
              <a:extLst>
                <a:ext uri="{FF2B5EF4-FFF2-40B4-BE49-F238E27FC236}">
                  <a16:creationId xmlns:a16="http://schemas.microsoft.com/office/drawing/2014/main" id="{B7B5C64D-D648-8D72-A2A6-B8D83157AC1E}"/>
                </a:ext>
              </a:extLst>
            </p:cNvPr>
            <p:cNvSpPr>
              <a:spLocks/>
            </p:cNvSpPr>
            <p:nvPr/>
          </p:nvSpPr>
          <p:spPr bwMode="auto">
            <a:xfrm>
              <a:off x="4518026" y="4606926"/>
              <a:ext cx="528638" cy="131763"/>
            </a:xfrm>
            <a:custGeom>
              <a:avLst/>
              <a:gdLst>
                <a:gd name="T0" fmla="*/ 333 w 333"/>
                <a:gd name="T1" fmla="*/ 83 h 83"/>
                <a:gd name="T2" fmla="*/ 303 w 333"/>
                <a:gd name="T3" fmla="*/ 83 h 83"/>
                <a:gd name="T4" fmla="*/ 303 w 333"/>
                <a:gd name="T5" fmla="*/ 30 h 83"/>
                <a:gd name="T6" fmla="*/ 31 w 333"/>
                <a:gd name="T7" fmla="*/ 30 h 83"/>
                <a:gd name="T8" fmla="*/ 31 w 333"/>
                <a:gd name="T9" fmla="*/ 83 h 83"/>
                <a:gd name="T10" fmla="*/ 0 w 333"/>
                <a:gd name="T11" fmla="*/ 83 h 83"/>
                <a:gd name="T12" fmla="*/ 0 w 333"/>
                <a:gd name="T13" fmla="*/ 0 h 83"/>
                <a:gd name="T14" fmla="*/ 333 w 333"/>
                <a:gd name="T15" fmla="*/ 0 h 83"/>
                <a:gd name="T16" fmla="*/ 333 w 33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83">
                  <a:moveTo>
                    <a:pt x="333" y="83"/>
                  </a:moveTo>
                  <a:lnTo>
                    <a:pt x="303" y="83"/>
                  </a:lnTo>
                  <a:lnTo>
                    <a:pt x="303" y="30"/>
                  </a:lnTo>
                  <a:lnTo>
                    <a:pt x="31" y="30"/>
                  </a:lnTo>
                  <a:lnTo>
                    <a:pt x="31" y="83"/>
                  </a:lnTo>
                  <a:lnTo>
                    <a:pt x="0" y="83"/>
                  </a:lnTo>
                  <a:lnTo>
                    <a:pt x="0" y="0"/>
                  </a:lnTo>
                  <a:lnTo>
                    <a:pt x="333" y="0"/>
                  </a:lnTo>
                  <a:lnTo>
                    <a:pt x="333" y="8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8" name="Rectangle 121">
              <a:extLst>
                <a:ext uri="{FF2B5EF4-FFF2-40B4-BE49-F238E27FC236}">
                  <a16:creationId xmlns:a16="http://schemas.microsoft.com/office/drawing/2014/main" id="{42E3CEBF-1A7E-9993-07C1-38AE2684D76F}"/>
                </a:ext>
              </a:extLst>
            </p:cNvPr>
            <p:cNvSpPr>
              <a:spLocks noChangeArrowheads="1"/>
            </p:cNvSpPr>
            <p:nvPr/>
          </p:nvSpPr>
          <p:spPr bwMode="auto">
            <a:xfrm>
              <a:off x="4768851" y="4471989"/>
              <a:ext cx="49213" cy="2667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pic>
        <p:nvPicPr>
          <p:cNvPr id="29" name="Graphic 28" descr="Normal Distribution with solid fill">
            <a:extLst>
              <a:ext uri="{FF2B5EF4-FFF2-40B4-BE49-F238E27FC236}">
                <a16:creationId xmlns:a16="http://schemas.microsoft.com/office/drawing/2014/main" id="{D52A15E6-750D-38C5-81C2-66CFEE3B48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30771" y="1657917"/>
            <a:ext cx="543891" cy="543891"/>
          </a:xfrm>
          <a:prstGeom prst="rect">
            <a:avLst/>
          </a:prstGeom>
        </p:spPr>
      </p:pic>
      <p:sp>
        <p:nvSpPr>
          <p:cNvPr id="30" name="Rectangle 29">
            <a:extLst>
              <a:ext uri="{FF2B5EF4-FFF2-40B4-BE49-F238E27FC236}">
                <a16:creationId xmlns:a16="http://schemas.microsoft.com/office/drawing/2014/main" id="{AAED4D43-B6DF-9C6F-54C2-E7803C753108}"/>
              </a:ext>
            </a:extLst>
          </p:cNvPr>
          <p:cNvSpPr/>
          <p:nvPr/>
        </p:nvSpPr>
        <p:spPr>
          <a:xfrm>
            <a:off x="8205339" y="2462806"/>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endPar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452E0A64-D7F9-D796-EF92-628E6EA95921}"/>
              </a:ext>
            </a:extLst>
          </p:cNvPr>
          <p:cNvSpPr/>
          <p:nvPr/>
        </p:nvSpPr>
        <p:spPr>
          <a:xfrm>
            <a:off x="8144896" y="2552923"/>
            <a:ext cx="3224590" cy="288758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buFont typeface="Arial" panose="020B0604020202020204" pitchFamily="34" charset="0"/>
              <a:buChar char="•"/>
            </a:pPr>
            <a:r>
              <a:rPr lang="en-US" sz="1600" b="1"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Integrating this analysis with other stock market valuation techniques</a:t>
            </a:r>
            <a:r>
              <a:rPr lang="en-US" sz="1600" dirty="0">
                <a:solidFill>
                  <a:schemeClr val="bg2">
                    <a:lumMod val="10000"/>
                  </a:schemeClr>
                </a:solidFill>
                <a:latin typeface="Calibri" panose="020F0502020204030204" pitchFamily="34" charset="0"/>
                <a:ea typeface="Calibri" panose="020F0502020204030204" pitchFamily="34" charset="0"/>
                <a:cs typeface="Calibri" panose="020F0502020204030204" pitchFamily="34" charset="0"/>
              </a:rPr>
              <a:t>, the conclusions of our exercise will also depend on each investor's risk aversion and on a robust technical analysis that does not conclude contrary to our analysis.</a:t>
            </a:r>
          </a:p>
        </p:txBody>
      </p:sp>
    </p:spTree>
    <p:extLst>
      <p:ext uri="{BB962C8B-B14F-4D97-AF65-F5344CB8AC3E}">
        <p14:creationId xmlns:p14="http://schemas.microsoft.com/office/powerpoint/2010/main" val="16147055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hierarchy*ports*networking*network*hierarchal*flow-chart*flow*family-tree*ethernet-ports*ethernet*connections*connected*connect*computing*compute*steps*"/>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im_POWER_USER_SEPARATOR_ICONS_alternate_POWER_USER_SEPARATOR_ICONS_swapping_POWER_USER_SEPARATOR_ICONS_switch_POWER_USER_SEPARATOR_ICONS_target-shooting_POWER_USER_SEPARATOR_ICONS_targeted"/>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target_POWER_USER_SEPARATOR_ICONS_aim_POWER_USER_SEPARATOR_ICONS_alternate_POWER_USER_SEPARATOR_ICONS_swapping_POWER_USER_SEPARATOR_ICONS_switch_POWER_USER_SEPARATOR_ICONS_target-shooting_POWER_USER_SEPARATOR_ICONS_targeted"/>
</p:tagLst>
</file>

<file path=ppt/theme/theme1.xml><?xml version="1.0" encoding="utf-8"?>
<a:theme xmlns:a="http://schemas.openxmlformats.org/drawingml/2006/main" name="Office Theme">
  <a:themeElements>
    <a:clrScheme name="IE_Personal_Statement">
      <a:dk1>
        <a:srgbClr val="FFFFFF"/>
      </a:dk1>
      <a:lt1>
        <a:srgbClr val="000000"/>
      </a:lt1>
      <a:dk2>
        <a:srgbClr val="000066"/>
      </a:dk2>
      <a:lt2>
        <a:srgbClr val="47BFFF"/>
      </a:lt2>
      <a:accent1>
        <a:srgbClr val="818285"/>
      </a:accent1>
      <a:accent2>
        <a:srgbClr val="C7CACC"/>
      </a:accent2>
      <a:accent3>
        <a:srgbClr val="30CB71"/>
      </a:accent3>
      <a:accent4>
        <a:srgbClr val="F39C12"/>
      </a:accent4>
      <a:accent5>
        <a:srgbClr val="FFC000"/>
      </a:accent5>
      <a:accent6>
        <a:srgbClr val="F0515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1309</Words>
  <Application>Microsoft Office PowerPoint</Application>
  <PresentationFormat>Widescreen</PresentationFormat>
  <Paragraphs>114</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Noto Sans Symbols</vt:lpstr>
      <vt:lpstr>Arial</vt:lpstr>
      <vt:lpstr>Lato</vt:lpstr>
      <vt:lpstr>Trebuchet MS</vt:lpstr>
      <vt:lpstr>Calibri</vt:lpstr>
      <vt:lpstr>Office Theme</vt:lpstr>
      <vt:lpstr>Modern Data Architecture I</vt:lpstr>
      <vt:lpstr>PowerPoint Presentation</vt:lpstr>
      <vt:lpstr>Who are INDRA &amp; AIRBUS?</vt:lpstr>
      <vt:lpstr>Purpose of our Analysis</vt:lpstr>
      <vt:lpstr>PowerPoint Presentation</vt:lpstr>
      <vt:lpstr>Relevant News &amp; Sentiment Analysis</vt:lpstr>
      <vt:lpstr>Relevant News &amp; Sentiment Analysis</vt:lpstr>
      <vt:lpstr>PowerPoint Presentation</vt:lpstr>
      <vt:lpstr>PowerPoint Presentation</vt:lpstr>
      <vt:lpstr>Considerations &amp;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Rawad Yared</dc:creator>
  <cp:lastModifiedBy>María Fernanda Hernández Montes</cp:lastModifiedBy>
  <cp:revision>85</cp:revision>
  <dcterms:created xsi:type="dcterms:W3CDTF">2023-07-02T07:30:25Z</dcterms:created>
  <dcterms:modified xsi:type="dcterms:W3CDTF">2025-07-22T13:21:21Z</dcterms:modified>
</cp:coreProperties>
</file>